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33"/>
  </p:notesMasterIdLst>
  <p:sldIdLst>
    <p:sldId id="256" r:id="rId2"/>
    <p:sldId id="296" r:id="rId3"/>
    <p:sldId id="297" r:id="rId4"/>
    <p:sldId id="298" r:id="rId5"/>
    <p:sldId id="339" r:id="rId6"/>
    <p:sldId id="340" r:id="rId7"/>
    <p:sldId id="303" r:id="rId8"/>
    <p:sldId id="313" r:id="rId9"/>
    <p:sldId id="307" r:id="rId10"/>
    <p:sldId id="304" r:id="rId11"/>
    <p:sldId id="305" r:id="rId12"/>
    <p:sldId id="309" r:id="rId13"/>
    <p:sldId id="310" r:id="rId14"/>
    <p:sldId id="332" r:id="rId15"/>
    <p:sldId id="329" r:id="rId16"/>
    <p:sldId id="330" r:id="rId17"/>
    <p:sldId id="331" r:id="rId18"/>
    <p:sldId id="312" r:id="rId19"/>
    <p:sldId id="341" r:id="rId20"/>
    <p:sldId id="342" r:id="rId21"/>
    <p:sldId id="346" r:id="rId22"/>
    <p:sldId id="343" r:id="rId23"/>
    <p:sldId id="347" r:id="rId24"/>
    <p:sldId id="345" r:id="rId25"/>
    <p:sldId id="348" r:id="rId26"/>
    <p:sldId id="349" r:id="rId27"/>
    <p:sldId id="350" r:id="rId28"/>
    <p:sldId id="351" r:id="rId29"/>
    <p:sldId id="352" r:id="rId30"/>
    <p:sldId id="353" r:id="rId31"/>
    <p:sldId id="333"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61D6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37" autoAdjust="0"/>
    <p:restoredTop sz="81414" autoAdjust="0"/>
  </p:normalViewPr>
  <p:slideViewPr>
    <p:cSldViewPr>
      <p:cViewPr varScale="1">
        <p:scale>
          <a:sx n="80" d="100"/>
          <a:sy n="80" d="100"/>
        </p:scale>
        <p:origin x="88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2" d="100"/>
          <a:sy n="72" d="100"/>
        </p:scale>
        <p:origin x="-2118"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12B055-2435-442E-BE02-307953482529}" type="doc">
      <dgm:prSet loTypeId="urn:microsoft.com/office/officeart/2005/8/layout/hProcess9" loCatId="process" qsTypeId="urn:microsoft.com/office/officeart/2005/8/quickstyle/simple1" qsCatId="simple" csTypeId="urn:microsoft.com/office/officeart/2005/8/colors/accent1_2" csCatId="accent1" phldr="1"/>
      <dgm:spPr/>
    </dgm:pt>
    <dgm:pt modelId="{C32788C2-1A2B-4140-AC9B-7F89381192DE}">
      <dgm:prSet phldrT="[Text]"/>
      <dgm:spPr/>
      <dgm:t>
        <a:bodyPr/>
        <a:lstStyle/>
        <a:p>
          <a:r>
            <a:rPr lang="en-US" dirty="0" smtClean="0"/>
            <a:t>Laws </a:t>
          </a:r>
        </a:p>
        <a:p>
          <a:r>
            <a:rPr lang="en-US" dirty="0" smtClean="0"/>
            <a:t>Appropriations</a:t>
          </a:r>
        </a:p>
        <a:p>
          <a:r>
            <a:rPr lang="en-US" dirty="0" smtClean="0"/>
            <a:t>Provisions</a:t>
          </a:r>
        </a:p>
        <a:p>
          <a:r>
            <a:rPr lang="en-US" dirty="0" smtClean="0"/>
            <a:t>Legislative Intent</a:t>
          </a:r>
          <a:endParaRPr lang="en-US" dirty="0"/>
        </a:p>
      </dgm:t>
    </dgm:pt>
    <dgm:pt modelId="{B989A875-9FD9-4034-BAEB-C9C2F9F4FBF0}" type="parTrans" cxnId="{FD8FC475-CD26-4771-94F8-8918DCF8F215}">
      <dgm:prSet/>
      <dgm:spPr/>
      <dgm:t>
        <a:bodyPr/>
        <a:lstStyle/>
        <a:p>
          <a:endParaRPr lang="en-US"/>
        </a:p>
      </dgm:t>
    </dgm:pt>
    <dgm:pt modelId="{1139A407-2A74-4808-B672-CA5070F6E213}" type="sibTrans" cxnId="{FD8FC475-CD26-4771-94F8-8918DCF8F215}">
      <dgm:prSet/>
      <dgm:spPr/>
      <dgm:t>
        <a:bodyPr/>
        <a:lstStyle/>
        <a:p>
          <a:endParaRPr lang="en-US"/>
        </a:p>
      </dgm:t>
    </dgm:pt>
    <dgm:pt modelId="{FC55C295-9A99-484F-A097-A7D993703DB4}">
      <dgm:prSet phldrT="[Text]"/>
      <dgm:spPr/>
      <dgm:t>
        <a:bodyPr/>
        <a:lstStyle/>
        <a:p>
          <a:r>
            <a:rPr lang="en-US" dirty="0" smtClean="0"/>
            <a:t>Agency Level</a:t>
          </a:r>
        </a:p>
        <a:p>
          <a:r>
            <a:rPr lang="en-US" dirty="0" smtClean="0"/>
            <a:t>Mandates</a:t>
          </a:r>
        </a:p>
        <a:p>
          <a:r>
            <a:rPr lang="en-US" dirty="0" smtClean="0"/>
            <a:t>Mission</a:t>
          </a:r>
        </a:p>
        <a:p>
          <a:r>
            <a:rPr lang="en-US" dirty="0" smtClean="0"/>
            <a:t>Goals</a:t>
          </a:r>
          <a:endParaRPr lang="en-US" dirty="0"/>
        </a:p>
      </dgm:t>
    </dgm:pt>
    <dgm:pt modelId="{CAC671AD-CAB3-4DC8-AC1B-22003510E26F}" type="parTrans" cxnId="{6A9C4990-AC44-4EC1-8109-BB01774C548F}">
      <dgm:prSet/>
      <dgm:spPr/>
      <dgm:t>
        <a:bodyPr/>
        <a:lstStyle/>
        <a:p>
          <a:endParaRPr lang="en-US"/>
        </a:p>
      </dgm:t>
    </dgm:pt>
    <dgm:pt modelId="{6F183658-D781-4593-93CB-7CDD44E8B945}" type="sibTrans" cxnId="{6A9C4990-AC44-4EC1-8109-BB01774C548F}">
      <dgm:prSet/>
      <dgm:spPr/>
      <dgm:t>
        <a:bodyPr/>
        <a:lstStyle/>
        <a:p>
          <a:endParaRPr lang="en-US"/>
        </a:p>
      </dgm:t>
    </dgm:pt>
    <dgm:pt modelId="{5FA32BA3-588E-4602-AED1-508F899887A6}">
      <dgm:prSet phldrT="[Text]"/>
      <dgm:spPr/>
      <dgm:t>
        <a:bodyPr/>
        <a:lstStyle/>
        <a:p>
          <a:r>
            <a:rPr lang="en-US" dirty="0" smtClean="0"/>
            <a:t>Program Level</a:t>
          </a:r>
        </a:p>
        <a:p>
          <a:r>
            <a:rPr lang="en-US" dirty="0" smtClean="0"/>
            <a:t>Objectives </a:t>
          </a:r>
        </a:p>
        <a:p>
          <a:r>
            <a:rPr lang="en-US" dirty="0" smtClean="0"/>
            <a:t>Targets</a:t>
          </a:r>
        </a:p>
        <a:p>
          <a:r>
            <a:rPr lang="en-US" dirty="0" smtClean="0"/>
            <a:t>Budgets</a:t>
          </a:r>
          <a:endParaRPr lang="en-US" dirty="0"/>
        </a:p>
      </dgm:t>
    </dgm:pt>
    <dgm:pt modelId="{52CD4893-08C5-4AEF-91EE-524198070BD1}" type="parTrans" cxnId="{CC133016-358C-4F02-A242-8F89408E2F16}">
      <dgm:prSet/>
      <dgm:spPr/>
      <dgm:t>
        <a:bodyPr/>
        <a:lstStyle/>
        <a:p>
          <a:endParaRPr lang="en-US"/>
        </a:p>
      </dgm:t>
    </dgm:pt>
    <dgm:pt modelId="{89D25CEE-432D-4CA0-8BC8-82CDBB25689A}" type="sibTrans" cxnId="{CC133016-358C-4F02-A242-8F89408E2F16}">
      <dgm:prSet/>
      <dgm:spPr/>
      <dgm:t>
        <a:bodyPr/>
        <a:lstStyle/>
        <a:p>
          <a:endParaRPr lang="en-US"/>
        </a:p>
      </dgm:t>
    </dgm:pt>
    <dgm:pt modelId="{5006DDFC-ADEB-4840-B6EB-944F92F35668}">
      <dgm:prSet phldrT="[Text]"/>
      <dgm:spPr/>
      <dgm:t>
        <a:bodyPr/>
        <a:lstStyle/>
        <a:p>
          <a:r>
            <a:rPr lang="en-US" dirty="0" smtClean="0"/>
            <a:t>Service </a:t>
          </a:r>
        </a:p>
        <a:p>
          <a:r>
            <a:rPr lang="en-US" dirty="0" smtClean="0"/>
            <a:t>Delivery</a:t>
          </a:r>
          <a:endParaRPr lang="en-US" dirty="0"/>
        </a:p>
      </dgm:t>
    </dgm:pt>
    <dgm:pt modelId="{821BD7F0-F5CE-40C1-A535-089E2D94C0F8}" type="parTrans" cxnId="{BA3FBE95-9CD6-45AE-9F2C-B41C8333218A}">
      <dgm:prSet/>
      <dgm:spPr/>
      <dgm:t>
        <a:bodyPr/>
        <a:lstStyle/>
        <a:p>
          <a:endParaRPr lang="en-US"/>
        </a:p>
      </dgm:t>
    </dgm:pt>
    <dgm:pt modelId="{C046B5EC-93FE-428E-A390-C75BAFEF8E28}" type="sibTrans" cxnId="{BA3FBE95-9CD6-45AE-9F2C-B41C8333218A}">
      <dgm:prSet/>
      <dgm:spPr/>
      <dgm:t>
        <a:bodyPr/>
        <a:lstStyle/>
        <a:p>
          <a:endParaRPr lang="en-US"/>
        </a:p>
      </dgm:t>
    </dgm:pt>
    <dgm:pt modelId="{4AC08311-EE6D-45A0-B931-6FA5743F80B9}">
      <dgm:prSet phldrT="[Text]"/>
      <dgm:spPr/>
      <dgm:t>
        <a:bodyPr/>
        <a:lstStyle/>
        <a:p>
          <a:r>
            <a:rPr lang="en-US" dirty="0" smtClean="0"/>
            <a:t>Track/Monitor</a:t>
          </a:r>
        </a:p>
        <a:p>
          <a:r>
            <a:rPr lang="en-US" dirty="0" smtClean="0"/>
            <a:t>Costs</a:t>
          </a:r>
        </a:p>
        <a:p>
          <a:r>
            <a:rPr lang="en-US" dirty="0" smtClean="0"/>
            <a:t>Outcomes</a:t>
          </a:r>
          <a:endParaRPr lang="en-US" dirty="0"/>
        </a:p>
      </dgm:t>
    </dgm:pt>
    <dgm:pt modelId="{D8FABC32-44BB-4D88-9B2F-A7394FC310B4}" type="parTrans" cxnId="{566E7AC7-5527-4DA1-9A3B-D53D6A158BA6}">
      <dgm:prSet/>
      <dgm:spPr/>
      <dgm:t>
        <a:bodyPr/>
        <a:lstStyle/>
        <a:p>
          <a:endParaRPr lang="en-US"/>
        </a:p>
      </dgm:t>
    </dgm:pt>
    <dgm:pt modelId="{3995436E-8E82-498F-B537-ACF83DB1F404}" type="sibTrans" cxnId="{566E7AC7-5527-4DA1-9A3B-D53D6A158BA6}">
      <dgm:prSet/>
      <dgm:spPr/>
      <dgm:t>
        <a:bodyPr/>
        <a:lstStyle/>
        <a:p>
          <a:endParaRPr lang="en-US"/>
        </a:p>
      </dgm:t>
    </dgm:pt>
    <dgm:pt modelId="{6843D997-D5A9-403E-8375-55DAFC7F86D9}">
      <dgm:prSet phldrT="[Text]"/>
      <dgm:spPr/>
      <dgm:t>
        <a:bodyPr/>
        <a:lstStyle/>
        <a:p>
          <a:r>
            <a:rPr lang="en-US" dirty="0" smtClean="0"/>
            <a:t>Evaluate Performance</a:t>
          </a:r>
        </a:p>
        <a:p>
          <a:r>
            <a:rPr lang="en-US" dirty="0" smtClean="0"/>
            <a:t>Efficiency</a:t>
          </a:r>
        </a:p>
        <a:p>
          <a:r>
            <a:rPr lang="en-US" dirty="0" smtClean="0"/>
            <a:t>Cost Effectiveness</a:t>
          </a:r>
        </a:p>
      </dgm:t>
    </dgm:pt>
    <dgm:pt modelId="{A3694DF2-DF00-4F30-B350-37B602BD5624}" type="parTrans" cxnId="{6B7BC0F9-05F9-4030-808F-B4E1B938EDD6}">
      <dgm:prSet/>
      <dgm:spPr/>
      <dgm:t>
        <a:bodyPr/>
        <a:lstStyle/>
        <a:p>
          <a:endParaRPr lang="en-US"/>
        </a:p>
      </dgm:t>
    </dgm:pt>
    <dgm:pt modelId="{8442AE7F-B9F7-4FCC-B0B7-E48658C38CB3}" type="sibTrans" cxnId="{6B7BC0F9-05F9-4030-808F-B4E1B938EDD6}">
      <dgm:prSet/>
      <dgm:spPr/>
      <dgm:t>
        <a:bodyPr/>
        <a:lstStyle/>
        <a:p>
          <a:endParaRPr lang="en-US"/>
        </a:p>
      </dgm:t>
    </dgm:pt>
    <dgm:pt modelId="{CB3C4818-2EAA-4FA5-AC01-E60E5E1F57B3}" type="pres">
      <dgm:prSet presAssocID="{8212B055-2435-442E-BE02-307953482529}" presName="CompostProcess" presStyleCnt="0">
        <dgm:presLayoutVars>
          <dgm:dir/>
          <dgm:resizeHandles val="exact"/>
        </dgm:presLayoutVars>
      </dgm:prSet>
      <dgm:spPr/>
    </dgm:pt>
    <dgm:pt modelId="{D9CCB387-9837-405F-9D8D-54283EB4D1DD}" type="pres">
      <dgm:prSet presAssocID="{8212B055-2435-442E-BE02-307953482529}" presName="arrow" presStyleLbl="bgShp" presStyleIdx="0" presStyleCnt="1" custScaleX="117194" custLinFactNeighborX="1232"/>
      <dgm:spPr/>
    </dgm:pt>
    <dgm:pt modelId="{C736F68F-00AE-49BB-A547-5ED54F87F21E}" type="pres">
      <dgm:prSet presAssocID="{8212B055-2435-442E-BE02-307953482529}" presName="linearProcess" presStyleCnt="0"/>
      <dgm:spPr/>
    </dgm:pt>
    <dgm:pt modelId="{28372E29-CFA7-4D77-8B6A-6AD9921F96E5}" type="pres">
      <dgm:prSet presAssocID="{C32788C2-1A2B-4140-AC9B-7F89381192DE}" presName="textNode" presStyleLbl="node1" presStyleIdx="0" presStyleCnt="6">
        <dgm:presLayoutVars>
          <dgm:bulletEnabled val="1"/>
        </dgm:presLayoutVars>
      </dgm:prSet>
      <dgm:spPr/>
      <dgm:t>
        <a:bodyPr/>
        <a:lstStyle/>
        <a:p>
          <a:endParaRPr lang="en-US"/>
        </a:p>
      </dgm:t>
    </dgm:pt>
    <dgm:pt modelId="{0423E54C-EECC-4E67-9889-193468899AE3}" type="pres">
      <dgm:prSet presAssocID="{1139A407-2A74-4808-B672-CA5070F6E213}" presName="sibTrans" presStyleCnt="0"/>
      <dgm:spPr/>
    </dgm:pt>
    <dgm:pt modelId="{17950A4D-96F6-4F48-AD4D-71BC160AEB23}" type="pres">
      <dgm:prSet presAssocID="{FC55C295-9A99-484F-A097-A7D993703DB4}" presName="textNode" presStyleLbl="node1" presStyleIdx="1" presStyleCnt="6">
        <dgm:presLayoutVars>
          <dgm:bulletEnabled val="1"/>
        </dgm:presLayoutVars>
      </dgm:prSet>
      <dgm:spPr/>
      <dgm:t>
        <a:bodyPr/>
        <a:lstStyle/>
        <a:p>
          <a:endParaRPr lang="en-US"/>
        </a:p>
      </dgm:t>
    </dgm:pt>
    <dgm:pt modelId="{4BB35A60-67C8-4D48-95AE-6EE82AC64DF6}" type="pres">
      <dgm:prSet presAssocID="{6F183658-D781-4593-93CB-7CDD44E8B945}" presName="sibTrans" presStyleCnt="0"/>
      <dgm:spPr/>
    </dgm:pt>
    <dgm:pt modelId="{8E8A809C-E235-478A-9A1C-1137EC21F0B7}" type="pres">
      <dgm:prSet presAssocID="{5FA32BA3-588E-4602-AED1-508F899887A6}" presName="textNode" presStyleLbl="node1" presStyleIdx="2" presStyleCnt="6">
        <dgm:presLayoutVars>
          <dgm:bulletEnabled val="1"/>
        </dgm:presLayoutVars>
      </dgm:prSet>
      <dgm:spPr/>
      <dgm:t>
        <a:bodyPr/>
        <a:lstStyle/>
        <a:p>
          <a:endParaRPr lang="en-US"/>
        </a:p>
      </dgm:t>
    </dgm:pt>
    <dgm:pt modelId="{DA5629EB-07CA-49C4-AF47-4137E0F79028}" type="pres">
      <dgm:prSet presAssocID="{89D25CEE-432D-4CA0-8BC8-82CDBB25689A}" presName="sibTrans" presStyleCnt="0"/>
      <dgm:spPr/>
    </dgm:pt>
    <dgm:pt modelId="{92B3A092-8595-4114-A111-C506361614E6}" type="pres">
      <dgm:prSet presAssocID="{5006DDFC-ADEB-4840-B6EB-944F92F35668}" presName="textNode" presStyleLbl="node1" presStyleIdx="3" presStyleCnt="6">
        <dgm:presLayoutVars>
          <dgm:bulletEnabled val="1"/>
        </dgm:presLayoutVars>
      </dgm:prSet>
      <dgm:spPr/>
      <dgm:t>
        <a:bodyPr/>
        <a:lstStyle/>
        <a:p>
          <a:endParaRPr lang="en-US"/>
        </a:p>
      </dgm:t>
    </dgm:pt>
    <dgm:pt modelId="{25CA4B97-CE99-407E-A34A-51701023796F}" type="pres">
      <dgm:prSet presAssocID="{C046B5EC-93FE-428E-A390-C75BAFEF8E28}" presName="sibTrans" presStyleCnt="0"/>
      <dgm:spPr/>
    </dgm:pt>
    <dgm:pt modelId="{0840B6D1-8D54-41DF-9E6F-66E093993397}" type="pres">
      <dgm:prSet presAssocID="{4AC08311-EE6D-45A0-B931-6FA5743F80B9}" presName="textNode" presStyleLbl="node1" presStyleIdx="4" presStyleCnt="6">
        <dgm:presLayoutVars>
          <dgm:bulletEnabled val="1"/>
        </dgm:presLayoutVars>
      </dgm:prSet>
      <dgm:spPr/>
      <dgm:t>
        <a:bodyPr/>
        <a:lstStyle/>
        <a:p>
          <a:endParaRPr lang="en-US"/>
        </a:p>
      </dgm:t>
    </dgm:pt>
    <dgm:pt modelId="{E5CF5C0B-7044-473E-98FF-EA41C9D63A27}" type="pres">
      <dgm:prSet presAssocID="{3995436E-8E82-498F-B537-ACF83DB1F404}" presName="sibTrans" presStyleCnt="0"/>
      <dgm:spPr/>
    </dgm:pt>
    <dgm:pt modelId="{B5A394EC-DEA4-496B-A830-C1A5B531DAE1}" type="pres">
      <dgm:prSet presAssocID="{6843D997-D5A9-403E-8375-55DAFC7F86D9}" presName="textNode" presStyleLbl="node1" presStyleIdx="5" presStyleCnt="6">
        <dgm:presLayoutVars>
          <dgm:bulletEnabled val="1"/>
        </dgm:presLayoutVars>
      </dgm:prSet>
      <dgm:spPr/>
      <dgm:t>
        <a:bodyPr/>
        <a:lstStyle/>
        <a:p>
          <a:endParaRPr lang="en-US"/>
        </a:p>
      </dgm:t>
    </dgm:pt>
  </dgm:ptLst>
  <dgm:cxnLst>
    <dgm:cxn modelId="{CC133016-358C-4F02-A242-8F89408E2F16}" srcId="{8212B055-2435-442E-BE02-307953482529}" destId="{5FA32BA3-588E-4602-AED1-508F899887A6}" srcOrd="2" destOrd="0" parTransId="{52CD4893-08C5-4AEF-91EE-524198070BD1}" sibTransId="{89D25CEE-432D-4CA0-8BC8-82CDBB25689A}"/>
    <dgm:cxn modelId="{95E9FF2C-3043-496E-8457-C2155E9F84EE}" type="presOf" srcId="{5006DDFC-ADEB-4840-B6EB-944F92F35668}" destId="{92B3A092-8595-4114-A111-C506361614E6}" srcOrd="0" destOrd="0" presId="urn:microsoft.com/office/officeart/2005/8/layout/hProcess9"/>
    <dgm:cxn modelId="{1849CAE0-D568-4C67-987E-6501B0B8C246}" type="presOf" srcId="{8212B055-2435-442E-BE02-307953482529}" destId="{CB3C4818-2EAA-4FA5-AC01-E60E5E1F57B3}" srcOrd="0" destOrd="0" presId="urn:microsoft.com/office/officeart/2005/8/layout/hProcess9"/>
    <dgm:cxn modelId="{E939EB32-A7A6-4DA1-8A3F-D41E6F790B30}" type="presOf" srcId="{5FA32BA3-588E-4602-AED1-508F899887A6}" destId="{8E8A809C-E235-478A-9A1C-1137EC21F0B7}" srcOrd="0" destOrd="0" presId="urn:microsoft.com/office/officeart/2005/8/layout/hProcess9"/>
    <dgm:cxn modelId="{566E7AC7-5527-4DA1-9A3B-D53D6A158BA6}" srcId="{8212B055-2435-442E-BE02-307953482529}" destId="{4AC08311-EE6D-45A0-B931-6FA5743F80B9}" srcOrd="4" destOrd="0" parTransId="{D8FABC32-44BB-4D88-9B2F-A7394FC310B4}" sibTransId="{3995436E-8E82-498F-B537-ACF83DB1F404}"/>
    <dgm:cxn modelId="{3BDAAC01-70BD-43E9-890A-B00DC45EAFE2}" type="presOf" srcId="{4AC08311-EE6D-45A0-B931-6FA5743F80B9}" destId="{0840B6D1-8D54-41DF-9E6F-66E093993397}" srcOrd="0" destOrd="0" presId="urn:microsoft.com/office/officeart/2005/8/layout/hProcess9"/>
    <dgm:cxn modelId="{6B7BC0F9-05F9-4030-808F-B4E1B938EDD6}" srcId="{8212B055-2435-442E-BE02-307953482529}" destId="{6843D997-D5A9-403E-8375-55DAFC7F86D9}" srcOrd="5" destOrd="0" parTransId="{A3694DF2-DF00-4F30-B350-37B602BD5624}" sibTransId="{8442AE7F-B9F7-4FCC-B0B7-E48658C38CB3}"/>
    <dgm:cxn modelId="{ADD0E95A-6F8E-4A76-B745-1842E31C55CE}" type="presOf" srcId="{FC55C295-9A99-484F-A097-A7D993703DB4}" destId="{17950A4D-96F6-4F48-AD4D-71BC160AEB23}" srcOrd="0" destOrd="0" presId="urn:microsoft.com/office/officeart/2005/8/layout/hProcess9"/>
    <dgm:cxn modelId="{A642E7D6-F67D-4151-BC07-3AD5B87A8283}" type="presOf" srcId="{6843D997-D5A9-403E-8375-55DAFC7F86D9}" destId="{B5A394EC-DEA4-496B-A830-C1A5B531DAE1}" srcOrd="0" destOrd="0" presId="urn:microsoft.com/office/officeart/2005/8/layout/hProcess9"/>
    <dgm:cxn modelId="{6A9C4990-AC44-4EC1-8109-BB01774C548F}" srcId="{8212B055-2435-442E-BE02-307953482529}" destId="{FC55C295-9A99-484F-A097-A7D993703DB4}" srcOrd="1" destOrd="0" parTransId="{CAC671AD-CAB3-4DC8-AC1B-22003510E26F}" sibTransId="{6F183658-D781-4593-93CB-7CDD44E8B945}"/>
    <dgm:cxn modelId="{D79728C7-C215-48C7-911B-5B2E44BC7213}" type="presOf" srcId="{C32788C2-1A2B-4140-AC9B-7F89381192DE}" destId="{28372E29-CFA7-4D77-8B6A-6AD9921F96E5}" srcOrd="0" destOrd="0" presId="urn:microsoft.com/office/officeart/2005/8/layout/hProcess9"/>
    <dgm:cxn modelId="{FD8FC475-CD26-4771-94F8-8918DCF8F215}" srcId="{8212B055-2435-442E-BE02-307953482529}" destId="{C32788C2-1A2B-4140-AC9B-7F89381192DE}" srcOrd="0" destOrd="0" parTransId="{B989A875-9FD9-4034-BAEB-C9C2F9F4FBF0}" sibTransId="{1139A407-2A74-4808-B672-CA5070F6E213}"/>
    <dgm:cxn modelId="{BA3FBE95-9CD6-45AE-9F2C-B41C8333218A}" srcId="{8212B055-2435-442E-BE02-307953482529}" destId="{5006DDFC-ADEB-4840-B6EB-944F92F35668}" srcOrd="3" destOrd="0" parTransId="{821BD7F0-F5CE-40C1-A535-089E2D94C0F8}" sibTransId="{C046B5EC-93FE-428E-A390-C75BAFEF8E28}"/>
    <dgm:cxn modelId="{44722DF9-17BE-4BAC-A82A-62C00BAD8672}" type="presParOf" srcId="{CB3C4818-2EAA-4FA5-AC01-E60E5E1F57B3}" destId="{D9CCB387-9837-405F-9D8D-54283EB4D1DD}" srcOrd="0" destOrd="0" presId="urn:microsoft.com/office/officeart/2005/8/layout/hProcess9"/>
    <dgm:cxn modelId="{4955A409-AFE9-4E5D-A65B-8A388C063B6C}" type="presParOf" srcId="{CB3C4818-2EAA-4FA5-AC01-E60E5E1F57B3}" destId="{C736F68F-00AE-49BB-A547-5ED54F87F21E}" srcOrd="1" destOrd="0" presId="urn:microsoft.com/office/officeart/2005/8/layout/hProcess9"/>
    <dgm:cxn modelId="{57F60834-84CB-4C0A-B8C5-B666B08E93DA}" type="presParOf" srcId="{C736F68F-00AE-49BB-A547-5ED54F87F21E}" destId="{28372E29-CFA7-4D77-8B6A-6AD9921F96E5}" srcOrd="0" destOrd="0" presId="urn:microsoft.com/office/officeart/2005/8/layout/hProcess9"/>
    <dgm:cxn modelId="{E3E1768E-B64C-4F00-A4A3-42DD7A5C9858}" type="presParOf" srcId="{C736F68F-00AE-49BB-A547-5ED54F87F21E}" destId="{0423E54C-EECC-4E67-9889-193468899AE3}" srcOrd="1" destOrd="0" presId="urn:microsoft.com/office/officeart/2005/8/layout/hProcess9"/>
    <dgm:cxn modelId="{ACC27634-2B71-406C-A364-F83171DEFDD3}" type="presParOf" srcId="{C736F68F-00AE-49BB-A547-5ED54F87F21E}" destId="{17950A4D-96F6-4F48-AD4D-71BC160AEB23}" srcOrd="2" destOrd="0" presId="urn:microsoft.com/office/officeart/2005/8/layout/hProcess9"/>
    <dgm:cxn modelId="{4639215D-AB04-456A-A7D2-FE3B34A7B701}" type="presParOf" srcId="{C736F68F-00AE-49BB-A547-5ED54F87F21E}" destId="{4BB35A60-67C8-4D48-95AE-6EE82AC64DF6}" srcOrd="3" destOrd="0" presId="urn:microsoft.com/office/officeart/2005/8/layout/hProcess9"/>
    <dgm:cxn modelId="{947AF8E6-E8CC-4D09-850C-67CDE34DA062}" type="presParOf" srcId="{C736F68F-00AE-49BB-A547-5ED54F87F21E}" destId="{8E8A809C-E235-478A-9A1C-1137EC21F0B7}" srcOrd="4" destOrd="0" presId="urn:microsoft.com/office/officeart/2005/8/layout/hProcess9"/>
    <dgm:cxn modelId="{5AE0C9AB-B08C-4CD9-A224-D19EC4DAE6BC}" type="presParOf" srcId="{C736F68F-00AE-49BB-A547-5ED54F87F21E}" destId="{DA5629EB-07CA-49C4-AF47-4137E0F79028}" srcOrd="5" destOrd="0" presId="urn:microsoft.com/office/officeart/2005/8/layout/hProcess9"/>
    <dgm:cxn modelId="{F76FD498-7ACB-4CC4-B4EC-102372D7AD66}" type="presParOf" srcId="{C736F68F-00AE-49BB-A547-5ED54F87F21E}" destId="{92B3A092-8595-4114-A111-C506361614E6}" srcOrd="6" destOrd="0" presId="urn:microsoft.com/office/officeart/2005/8/layout/hProcess9"/>
    <dgm:cxn modelId="{B411498F-0CF2-4C97-8D3F-A4B96899C414}" type="presParOf" srcId="{C736F68F-00AE-49BB-A547-5ED54F87F21E}" destId="{25CA4B97-CE99-407E-A34A-51701023796F}" srcOrd="7" destOrd="0" presId="urn:microsoft.com/office/officeart/2005/8/layout/hProcess9"/>
    <dgm:cxn modelId="{CDEC1ABF-2C71-4FC3-BFA7-D845054D712E}" type="presParOf" srcId="{C736F68F-00AE-49BB-A547-5ED54F87F21E}" destId="{0840B6D1-8D54-41DF-9E6F-66E093993397}" srcOrd="8" destOrd="0" presId="urn:microsoft.com/office/officeart/2005/8/layout/hProcess9"/>
    <dgm:cxn modelId="{1E5CB493-B5EB-4906-95C4-7F28C9A125C4}" type="presParOf" srcId="{C736F68F-00AE-49BB-A547-5ED54F87F21E}" destId="{E5CF5C0B-7044-473E-98FF-EA41C9D63A27}" srcOrd="9" destOrd="0" presId="urn:microsoft.com/office/officeart/2005/8/layout/hProcess9"/>
    <dgm:cxn modelId="{FD994CA0-1B9E-4657-A0B1-93D47652D22F}" type="presParOf" srcId="{C736F68F-00AE-49BB-A547-5ED54F87F21E}" destId="{B5A394EC-DEA4-496B-A830-C1A5B531DAE1}"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CCB387-9837-405F-9D8D-54283EB4D1DD}">
      <dsp:nvSpPr>
        <dsp:cNvPr id="0" name=""/>
        <dsp:cNvSpPr/>
      </dsp:nvSpPr>
      <dsp:spPr>
        <a:xfrm>
          <a:off x="34333" y="0"/>
          <a:ext cx="8881066" cy="4191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372E29-CFA7-4D77-8B6A-6AD9921F96E5}">
      <dsp:nvSpPr>
        <dsp:cNvPr id="0" name=""/>
        <dsp:cNvSpPr/>
      </dsp:nvSpPr>
      <dsp:spPr>
        <a:xfrm>
          <a:off x="1741" y="1257299"/>
          <a:ext cx="1415668" cy="16764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Laws </a:t>
          </a:r>
        </a:p>
        <a:p>
          <a:pPr lvl="0" algn="ctr" defTabSz="533400">
            <a:lnSpc>
              <a:spcPct val="90000"/>
            </a:lnSpc>
            <a:spcBef>
              <a:spcPct val="0"/>
            </a:spcBef>
            <a:spcAft>
              <a:spcPct val="35000"/>
            </a:spcAft>
          </a:pPr>
          <a:r>
            <a:rPr lang="en-US" sz="1200" kern="1200" dirty="0" smtClean="0"/>
            <a:t>Appropriations</a:t>
          </a:r>
        </a:p>
        <a:p>
          <a:pPr lvl="0" algn="ctr" defTabSz="533400">
            <a:lnSpc>
              <a:spcPct val="90000"/>
            </a:lnSpc>
            <a:spcBef>
              <a:spcPct val="0"/>
            </a:spcBef>
            <a:spcAft>
              <a:spcPct val="35000"/>
            </a:spcAft>
          </a:pPr>
          <a:r>
            <a:rPr lang="en-US" sz="1200" kern="1200" dirty="0" smtClean="0"/>
            <a:t>Provisions</a:t>
          </a:r>
        </a:p>
        <a:p>
          <a:pPr lvl="0" algn="ctr" defTabSz="533400">
            <a:lnSpc>
              <a:spcPct val="90000"/>
            </a:lnSpc>
            <a:spcBef>
              <a:spcPct val="0"/>
            </a:spcBef>
            <a:spcAft>
              <a:spcPct val="35000"/>
            </a:spcAft>
          </a:pPr>
          <a:r>
            <a:rPr lang="en-US" sz="1200" kern="1200" dirty="0" smtClean="0"/>
            <a:t>Legislative Intent</a:t>
          </a:r>
          <a:endParaRPr lang="en-US" sz="1200" kern="1200" dirty="0"/>
        </a:p>
      </dsp:txBody>
      <dsp:txXfrm>
        <a:off x="70848" y="1326406"/>
        <a:ext cx="1277454" cy="1538186"/>
      </dsp:txXfrm>
    </dsp:sp>
    <dsp:sp modelId="{17950A4D-96F6-4F48-AD4D-71BC160AEB23}">
      <dsp:nvSpPr>
        <dsp:cNvPr id="0" name=""/>
        <dsp:cNvSpPr/>
      </dsp:nvSpPr>
      <dsp:spPr>
        <a:xfrm>
          <a:off x="1500991" y="1257299"/>
          <a:ext cx="1415668" cy="16764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Agency Level</a:t>
          </a:r>
        </a:p>
        <a:p>
          <a:pPr lvl="0" algn="ctr" defTabSz="533400">
            <a:lnSpc>
              <a:spcPct val="90000"/>
            </a:lnSpc>
            <a:spcBef>
              <a:spcPct val="0"/>
            </a:spcBef>
            <a:spcAft>
              <a:spcPct val="35000"/>
            </a:spcAft>
          </a:pPr>
          <a:r>
            <a:rPr lang="en-US" sz="1200" kern="1200" dirty="0" smtClean="0"/>
            <a:t>Mandates</a:t>
          </a:r>
        </a:p>
        <a:p>
          <a:pPr lvl="0" algn="ctr" defTabSz="533400">
            <a:lnSpc>
              <a:spcPct val="90000"/>
            </a:lnSpc>
            <a:spcBef>
              <a:spcPct val="0"/>
            </a:spcBef>
            <a:spcAft>
              <a:spcPct val="35000"/>
            </a:spcAft>
          </a:pPr>
          <a:r>
            <a:rPr lang="en-US" sz="1200" kern="1200" dirty="0" smtClean="0"/>
            <a:t>Mission</a:t>
          </a:r>
        </a:p>
        <a:p>
          <a:pPr lvl="0" algn="ctr" defTabSz="533400">
            <a:lnSpc>
              <a:spcPct val="90000"/>
            </a:lnSpc>
            <a:spcBef>
              <a:spcPct val="0"/>
            </a:spcBef>
            <a:spcAft>
              <a:spcPct val="35000"/>
            </a:spcAft>
          </a:pPr>
          <a:r>
            <a:rPr lang="en-US" sz="1200" kern="1200" dirty="0" smtClean="0"/>
            <a:t>Goals</a:t>
          </a:r>
          <a:endParaRPr lang="en-US" sz="1200" kern="1200" dirty="0"/>
        </a:p>
      </dsp:txBody>
      <dsp:txXfrm>
        <a:off x="1570098" y="1326406"/>
        <a:ext cx="1277454" cy="1538186"/>
      </dsp:txXfrm>
    </dsp:sp>
    <dsp:sp modelId="{8E8A809C-E235-478A-9A1C-1137EC21F0B7}">
      <dsp:nvSpPr>
        <dsp:cNvPr id="0" name=""/>
        <dsp:cNvSpPr/>
      </dsp:nvSpPr>
      <dsp:spPr>
        <a:xfrm>
          <a:off x="3000241" y="1257299"/>
          <a:ext cx="1415668" cy="16764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Program Level</a:t>
          </a:r>
        </a:p>
        <a:p>
          <a:pPr lvl="0" algn="ctr" defTabSz="533400">
            <a:lnSpc>
              <a:spcPct val="90000"/>
            </a:lnSpc>
            <a:spcBef>
              <a:spcPct val="0"/>
            </a:spcBef>
            <a:spcAft>
              <a:spcPct val="35000"/>
            </a:spcAft>
          </a:pPr>
          <a:r>
            <a:rPr lang="en-US" sz="1200" kern="1200" dirty="0" smtClean="0"/>
            <a:t>Objectives </a:t>
          </a:r>
        </a:p>
        <a:p>
          <a:pPr lvl="0" algn="ctr" defTabSz="533400">
            <a:lnSpc>
              <a:spcPct val="90000"/>
            </a:lnSpc>
            <a:spcBef>
              <a:spcPct val="0"/>
            </a:spcBef>
            <a:spcAft>
              <a:spcPct val="35000"/>
            </a:spcAft>
          </a:pPr>
          <a:r>
            <a:rPr lang="en-US" sz="1200" kern="1200" dirty="0" smtClean="0"/>
            <a:t>Targets</a:t>
          </a:r>
        </a:p>
        <a:p>
          <a:pPr lvl="0" algn="ctr" defTabSz="533400">
            <a:lnSpc>
              <a:spcPct val="90000"/>
            </a:lnSpc>
            <a:spcBef>
              <a:spcPct val="0"/>
            </a:spcBef>
            <a:spcAft>
              <a:spcPct val="35000"/>
            </a:spcAft>
          </a:pPr>
          <a:r>
            <a:rPr lang="en-US" sz="1200" kern="1200" dirty="0" smtClean="0"/>
            <a:t>Budgets</a:t>
          </a:r>
          <a:endParaRPr lang="en-US" sz="1200" kern="1200" dirty="0"/>
        </a:p>
      </dsp:txBody>
      <dsp:txXfrm>
        <a:off x="3069348" y="1326406"/>
        <a:ext cx="1277454" cy="1538186"/>
      </dsp:txXfrm>
    </dsp:sp>
    <dsp:sp modelId="{92B3A092-8595-4114-A111-C506361614E6}">
      <dsp:nvSpPr>
        <dsp:cNvPr id="0" name=""/>
        <dsp:cNvSpPr/>
      </dsp:nvSpPr>
      <dsp:spPr>
        <a:xfrm>
          <a:off x="4499490" y="1257299"/>
          <a:ext cx="1415668" cy="16764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Service </a:t>
          </a:r>
        </a:p>
        <a:p>
          <a:pPr lvl="0" algn="ctr" defTabSz="533400">
            <a:lnSpc>
              <a:spcPct val="90000"/>
            </a:lnSpc>
            <a:spcBef>
              <a:spcPct val="0"/>
            </a:spcBef>
            <a:spcAft>
              <a:spcPct val="35000"/>
            </a:spcAft>
          </a:pPr>
          <a:r>
            <a:rPr lang="en-US" sz="1200" kern="1200" dirty="0" smtClean="0"/>
            <a:t>Delivery</a:t>
          </a:r>
          <a:endParaRPr lang="en-US" sz="1200" kern="1200" dirty="0"/>
        </a:p>
      </dsp:txBody>
      <dsp:txXfrm>
        <a:off x="4568597" y="1326406"/>
        <a:ext cx="1277454" cy="1538186"/>
      </dsp:txXfrm>
    </dsp:sp>
    <dsp:sp modelId="{0840B6D1-8D54-41DF-9E6F-66E093993397}">
      <dsp:nvSpPr>
        <dsp:cNvPr id="0" name=""/>
        <dsp:cNvSpPr/>
      </dsp:nvSpPr>
      <dsp:spPr>
        <a:xfrm>
          <a:off x="5998740" y="1257299"/>
          <a:ext cx="1415668" cy="16764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Track/Monitor</a:t>
          </a:r>
        </a:p>
        <a:p>
          <a:pPr lvl="0" algn="ctr" defTabSz="533400">
            <a:lnSpc>
              <a:spcPct val="90000"/>
            </a:lnSpc>
            <a:spcBef>
              <a:spcPct val="0"/>
            </a:spcBef>
            <a:spcAft>
              <a:spcPct val="35000"/>
            </a:spcAft>
          </a:pPr>
          <a:r>
            <a:rPr lang="en-US" sz="1200" kern="1200" dirty="0" smtClean="0"/>
            <a:t>Costs</a:t>
          </a:r>
        </a:p>
        <a:p>
          <a:pPr lvl="0" algn="ctr" defTabSz="533400">
            <a:lnSpc>
              <a:spcPct val="90000"/>
            </a:lnSpc>
            <a:spcBef>
              <a:spcPct val="0"/>
            </a:spcBef>
            <a:spcAft>
              <a:spcPct val="35000"/>
            </a:spcAft>
          </a:pPr>
          <a:r>
            <a:rPr lang="en-US" sz="1200" kern="1200" dirty="0" smtClean="0"/>
            <a:t>Outcomes</a:t>
          </a:r>
          <a:endParaRPr lang="en-US" sz="1200" kern="1200" dirty="0"/>
        </a:p>
      </dsp:txBody>
      <dsp:txXfrm>
        <a:off x="6067847" y="1326406"/>
        <a:ext cx="1277454" cy="1538186"/>
      </dsp:txXfrm>
    </dsp:sp>
    <dsp:sp modelId="{B5A394EC-DEA4-496B-A830-C1A5B531DAE1}">
      <dsp:nvSpPr>
        <dsp:cNvPr id="0" name=""/>
        <dsp:cNvSpPr/>
      </dsp:nvSpPr>
      <dsp:spPr>
        <a:xfrm>
          <a:off x="7497990" y="1257299"/>
          <a:ext cx="1415668" cy="16764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Evaluate Performance</a:t>
          </a:r>
        </a:p>
        <a:p>
          <a:pPr lvl="0" algn="ctr" defTabSz="533400">
            <a:lnSpc>
              <a:spcPct val="90000"/>
            </a:lnSpc>
            <a:spcBef>
              <a:spcPct val="0"/>
            </a:spcBef>
            <a:spcAft>
              <a:spcPct val="35000"/>
            </a:spcAft>
          </a:pPr>
          <a:r>
            <a:rPr lang="en-US" sz="1200" kern="1200" dirty="0" smtClean="0"/>
            <a:t>Efficiency</a:t>
          </a:r>
        </a:p>
        <a:p>
          <a:pPr lvl="0" algn="ctr" defTabSz="533400">
            <a:lnSpc>
              <a:spcPct val="90000"/>
            </a:lnSpc>
            <a:spcBef>
              <a:spcPct val="0"/>
            </a:spcBef>
            <a:spcAft>
              <a:spcPct val="35000"/>
            </a:spcAft>
          </a:pPr>
          <a:r>
            <a:rPr lang="en-US" sz="1200" kern="1200" dirty="0" smtClean="0"/>
            <a:t>Cost Effectiveness</a:t>
          </a:r>
        </a:p>
      </dsp:txBody>
      <dsp:txXfrm>
        <a:off x="7567097" y="1326406"/>
        <a:ext cx="1277454" cy="153818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5" tIns="46588" rIns="93175" bIns="46588"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5" tIns="46588" rIns="93175" bIns="46588" rtlCol="0"/>
          <a:lstStyle>
            <a:lvl1pPr algn="r">
              <a:defRPr sz="1200"/>
            </a:lvl1pPr>
          </a:lstStyle>
          <a:p>
            <a:fld id="{2EB13702-8C1F-49E2-A416-8431F6B5E43E}" type="datetimeFigureOut">
              <a:rPr lang="en-US" smtClean="0"/>
              <a:pPr/>
              <a:t>6/24/2014</a:t>
            </a:fld>
            <a:endParaRPr lang="en-US" dirty="0"/>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75" tIns="46588" rIns="93175" bIns="46588"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5" tIns="46588" rIns="93175" bIns="4658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5" tIns="46588" rIns="93175"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5" tIns="46588" rIns="93175" bIns="46588" rtlCol="0" anchor="b"/>
          <a:lstStyle>
            <a:lvl1pPr algn="r">
              <a:defRPr sz="1200"/>
            </a:lvl1pPr>
          </a:lstStyle>
          <a:p>
            <a:fld id="{32F0260C-4BEA-4FA0-9094-98888DFF6480}" type="slidenum">
              <a:rPr lang="en-US" smtClean="0"/>
              <a:pPr/>
              <a:t>‹#›</a:t>
            </a:fld>
            <a:endParaRPr lang="en-US" dirty="0"/>
          </a:p>
        </p:txBody>
      </p:sp>
    </p:spTree>
    <p:extLst>
      <p:ext uri="{BB962C8B-B14F-4D97-AF65-F5344CB8AC3E}">
        <p14:creationId xmlns:p14="http://schemas.microsoft.com/office/powerpoint/2010/main" val="1502739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F0260C-4BEA-4FA0-9094-98888DFF6480}" type="slidenum">
              <a:rPr lang="en-US" smtClean="0"/>
              <a:pPr/>
              <a:t>1</a:t>
            </a:fld>
            <a:endParaRPr lang="en-US" dirty="0"/>
          </a:p>
        </p:txBody>
      </p:sp>
    </p:spTree>
    <p:extLst>
      <p:ext uri="{BB962C8B-B14F-4D97-AF65-F5344CB8AC3E}">
        <p14:creationId xmlns:p14="http://schemas.microsoft.com/office/powerpoint/2010/main" val="1138269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Elements of a good Performance Monitoring Plan</a:t>
            </a:r>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Clearly defines each performance measure and explains how it allows the department to assess progress toward a specific strategic goal. </a:t>
            </a:r>
          </a:p>
          <a:p>
            <a:pPr lvl="0"/>
            <a:r>
              <a:rPr lang="en-US" sz="1200" b="1" kern="1200" dirty="0" smtClean="0">
                <a:solidFill>
                  <a:schemeClr val="tx1"/>
                </a:solidFill>
                <a:latin typeface="+mn-lt"/>
                <a:ea typeface="+mn-ea"/>
                <a:cs typeface="+mn-cs"/>
              </a:rPr>
              <a:t>Sources and Methodology:</a:t>
            </a:r>
            <a:r>
              <a:rPr lang="en-US" sz="1200" kern="1200" dirty="0" smtClean="0">
                <a:solidFill>
                  <a:schemeClr val="tx1"/>
                </a:solidFill>
                <a:latin typeface="+mn-lt"/>
                <a:ea typeface="+mn-ea"/>
                <a:cs typeface="+mn-cs"/>
              </a:rPr>
              <a:t> Describes source of data to be collected, how the measure is calculated, and who is responsible for data collection, quality control and reporting.</a:t>
            </a:r>
          </a:p>
          <a:p>
            <a:pPr lvl="0"/>
            <a:r>
              <a:rPr lang="en-US" sz="1200" b="1" kern="1200" dirty="0" smtClean="0">
                <a:solidFill>
                  <a:schemeClr val="tx1"/>
                </a:solidFill>
                <a:latin typeface="+mn-lt"/>
                <a:ea typeface="+mn-ea"/>
                <a:cs typeface="+mn-cs"/>
              </a:rPr>
              <a:t>Validity:</a:t>
            </a:r>
            <a:r>
              <a:rPr lang="en-US" sz="1200" kern="1200" dirty="0" smtClean="0">
                <a:solidFill>
                  <a:schemeClr val="tx1"/>
                </a:solidFill>
                <a:latin typeface="+mn-lt"/>
                <a:ea typeface="+mn-ea"/>
                <a:cs typeface="+mn-cs"/>
              </a:rPr>
              <a:t> Explains how the department determined that each measure is capturing the right information and why the measure is appropriate for the purpose it is being used. </a:t>
            </a:r>
          </a:p>
          <a:p>
            <a:pPr lvl="0"/>
            <a:r>
              <a:rPr lang="en-US" sz="1200" b="1" kern="1200" dirty="0" smtClean="0">
                <a:solidFill>
                  <a:schemeClr val="tx1"/>
                </a:solidFill>
                <a:latin typeface="+mn-lt"/>
                <a:ea typeface="+mn-ea"/>
                <a:cs typeface="+mn-cs"/>
              </a:rPr>
              <a:t>Reliability:</a:t>
            </a:r>
            <a:r>
              <a:rPr lang="en-US" sz="1200" kern="1200" dirty="0" smtClean="0">
                <a:solidFill>
                  <a:schemeClr val="tx1"/>
                </a:solidFill>
                <a:latin typeface="+mn-lt"/>
                <a:ea typeface="+mn-ea"/>
                <a:cs typeface="+mn-cs"/>
              </a:rPr>
              <a:t> Explains how the department determined that data for each measure will provide reasonably accurate and consistent information over time. </a:t>
            </a:r>
          </a:p>
          <a:p>
            <a:endParaRPr lang="en-US" dirty="0"/>
          </a:p>
        </p:txBody>
      </p:sp>
      <p:sp>
        <p:nvSpPr>
          <p:cNvPr id="4" name="Slide Number Placeholder 3"/>
          <p:cNvSpPr>
            <a:spLocks noGrp="1"/>
          </p:cNvSpPr>
          <p:nvPr>
            <p:ph type="sldNum" sz="quarter" idx="10"/>
          </p:nvPr>
        </p:nvSpPr>
        <p:spPr/>
        <p:txBody>
          <a:bodyPr/>
          <a:lstStyle/>
          <a:p>
            <a:fld id="{32F0260C-4BEA-4FA0-9094-98888DFF6480}" type="slidenum">
              <a:rPr lang="en-US" smtClean="0"/>
              <a:pPr/>
              <a:t>10</a:t>
            </a:fld>
            <a:endParaRPr lang="en-US" dirty="0"/>
          </a:p>
        </p:txBody>
      </p:sp>
    </p:spTree>
    <p:extLst>
      <p:ext uri="{BB962C8B-B14F-4D97-AF65-F5344CB8AC3E}">
        <p14:creationId xmlns:p14="http://schemas.microsoft.com/office/powerpoint/2010/main" val="3329303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Elements of a good Corrective Action Plan</a:t>
            </a:r>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Identifies and describes the causal and contributing factors leading to performance issues related to a particular measure.</a:t>
            </a:r>
          </a:p>
          <a:p>
            <a:pPr lvl="0"/>
            <a:r>
              <a:rPr lang="en-US" sz="1200" kern="1200" dirty="0" smtClean="0">
                <a:solidFill>
                  <a:schemeClr val="tx1"/>
                </a:solidFill>
                <a:latin typeface="+mn-lt"/>
                <a:ea typeface="+mn-ea"/>
                <a:cs typeface="+mn-cs"/>
              </a:rPr>
              <a:t>Describes the targeted and specific corrective actions that will be taken to address the identified causal and contributing factors.  </a:t>
            </a:r>
          </a:p>
          <a:p>
            <a:pPr lvl="0"/>
            <a:r>
              <a:rPr lang="en-US" sz="1200" kern="1200" dirty="0" smtClean="0">
                <a:solidFill>
                  <a:schemeClr val="tx1"/>
                </a:solidFill>
                <a:latin typeface="+mn-lt"/>
                <a:ea typeface="+mn-ea"/>
                <a:cs typeface="+mn-cs"/>
              </a:rPr>
              <a:t>Identifies resources needed (people, funding), any interim steps, the expected outcome, and a timeline for accomplishing the corrective action. </a:t>
            </a:r>
          </a:p>
          <a:p>
            <a:endParaRPr lang="en-US" dirty="0"/>
          </a:p>
        </p:txBody>
      </p:sp>
      <p:sp>
        <p:nvSpPr>
          <p:cNvPr id="4" name="Slide Number Placeholder 3"/>
          <p:cNvSpPr>
            <a:spLocks noGrp="1"/>
          </p:cNvSpPr>
          <p:nvPr>
            <p:ph type="sldNum" sz="quarter" idx="10"/>
          </p:nvPr>
        </p:nvSpPr>
        <p:spPr/>
        <p:txBody>
          <a:bodyPr/>
          <a:lstStyle/>
          <a:p>
            <a:fld id="{32F0260C-4BEA-4FA0-9094-98888DFF6480}" type="slidenum">
              <a:rPr lang="en-US" smtClean="0"/>
              <a:pPr/>
              <a:t>11</a:t>
            </a:fld>
            <a:endParaRPr lang="en-US" dirty="0"/>
          </a:p>
        </p:txBody>
      </p:sp>
    </p:spTree>
    <p:extLst>
      <p:ext uri="{BB962C8B-B14F-4D97-AF65-F5344CB8AC3E}">
        <p14:creationId xmlns:p14="http://schemas.microsoft.com/office/powerpoint/2010/main" val="4026049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None/>
            </a:pPr>
            <a:r>
              <a:rPr lang="en-US" dirty="0" smtClean="0"/>
              <a:t>Other examples</a:t>
            </a:r>
          </a:p>
          <a:p>
            <a:pPr lvl="0">
              <a:buNone/>
            </a:pPr>
            <a:r>
              <a:rPr lang="en-US" dirty="0" smtClean="0"/>
              <a:t>Aging and Long-Term Services Department: </a:t>
            </a:r>
          </a:p>
          <a:p>
            <a:r>
              <a:rPr lang="en-US" dirty="0" smtClean="0"/>
              <a:t>Evaluation- 2010 study of senior hunger by the Meals on Wheels Research Foundation, Inc. on food insecurity. </a:t>
            </a:r>
          </a:p>
          <a:p>
            <a:r>
              <a:rPr lang="en-US" dirty="0" smtClean="0"/>
              <a:t>Data- 21.2 percent (83,187) of New Mexican seniors, ages 60 and over, were estimated to have food insecurity -- </a:t>
            </a:r>
            <a:r>
              <a:rPr lang="en-US" b="1" u="sng" dirty="0" smtClean="0"/>
              <a:t>second in the nation. </a:t>
            </a:r>
          </a:p>
          <a:p>
            <a:r>
              <a:rPr lang="en-US" dirty="0" smtClean="0"/>
              <a:t>Budget Result- Increased funding for Aging Network services by $1.6 million in FY13, $1.3 million in FY14, and $1.6 million for FY15.</a:t>
            </a:r>
          </a:p>
          <a:p>
            <a:endParaRPr lang="en-US" dirty="0"/>
          </a:p>
        </p:txBody>
      </p:sp>
      <p:sp>
        <p:nvSpPr>
          <p:cNvPr id="4" name="Slide Number Placeholder 3"/>
          <p:cNvSpPr>
            <a:spLocks noGrp="1"/>
          </p:cNvSpPr>
          <p:nvPr>
            <p:ph type="sldNum" sz="quarter" idx="10"/>
          </p:nvPr>
        </p:nvSpPr>
        <p:spPr/>
        <p:txBody>
          <a:bodyPr/>
          <a:lstStyle/>
          <a:p>
            <a:fld id="{32F0260C-4BEA-4FA0-9094-98888DFF6480}" type="slidenum">
              <a:rPr lang="en-US" smtClean="0"/>
              <a:pPr/>
              <a:t>12</a:t>
            </a:fld>
            <a:endParaRPr lang="en-US" dirty="0"/>
          </a:p>
        </p:txBody>
      </p:sp>
    </p:spTree>
    <p:extLst>
      <p:ext uri="{BB962C8B-B14F-4D97-AF65-F5344CB8AC3E}">
        <p14:creationId xmlns:p14="http://schemas.microsoft.com/office/powerpoint/2010/main" val="3422025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determine what it costs to reduce crime, we have to estimate what crime costs us</a:t>
            </a:r>
            <a:r>
              <a:rPr lang="en-US" baseline="0" dirty="0" smtClean="0"/>
              <a:t> – how it affects the budget (what taxpayers fund for crime control, punishment, and rehabilitation) and how it affects our citizens (the costs of victimization).</a:t>
            </a:r>
            <a:endParaRPr lang="en-US" dirty="0"/>
          </a:p>
        </p:txBody>
      </p:sp>
      <p:sp>
        <p:nvSpPr>
          <p:cNvPr id="4" name="Slide Number Placeholder 3"/>
          <p:cNvSpPr>
            <a:spLocks noGrp="1"/>
          </p:cNvSpPr>
          <p:nvPr>
            <p:ph type="sldNum" sz="quarter" idx="10"/>
          </p:nvPr>
        </p:nvSpPr>
        <p:spPr>
          <a:xfrm>
            <a:off x="3970872" y="8830473"/>
            <a:ext cx="3037946" cy="464345"/>
          </a:xfrm>
          <a:prstGeom prst="rect">
            <a:avLst/>
          </a:prstGeom>
        </p:spPr>
        <p:txBody>
          <a:bodyPr lIns="91237" tIns="45619" rIns="91237" bIns="45619"/>
          <a:lstStyle/>
          <a:p>
            <a:fld id="{028D5645-B5C8-441E-A6EB-A13CB59318BF}"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2005229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-Agencies lack coherent strategic plans providing a clear mission, realistic goals and measurable objectives; performance measures are created without an explicit reference to a strategic plan and thus hinder agency efforts to improve performance;</a:t>
            </a:r>
          </a:p>
          <a:p>
            <a:r>
              <a:rPr lang="en-US" dirty="0" smtClean="0"/>
              <a:t>-A lack of effective benchmarking makes it difficult to determine how well an agency is doing relative to previous performance outcomes or peers in other states;</a:t>
            </a:r>
          </a:p>
          <a:p>
            <a:r>
              <a:rPr lang="en-US" dirty="0" smtClean="0"/>
              <a:t>-Performance measures often provide output rather than outcome information; this severely limits an agency's capacity to determine how effective it is in pursuing its mission or strategic plan;</a:t>
            </a:r>
          </a:p>
          <a:p>
            <a:r>
              <a:rPr lang="en-US" dirty="0" smtClean="0"/>
              <a:t>-Agencies often lack adequate correction action plans to address poor performance; agencies are not using existing performance data to change how they do business and improve performance. </a:t>
            </a:r>
          </a:p>
          <a:p>
            <a:endParaRPr lang="en-US" dirty="0"/>
          </a:p>
        </p:txBody>
      </p:sp>
      <p:sp>
        <p:nvSpPr>
          <p:cNvPr id="4" name="Slide Number Placeholder 3"/>
          <p:cNvSpPr>
            <a:spLocks noGrp="1"/>
          </p:cNvSpPr>
          <p:nvPr>
            <p:ph type="sldNum" sz="quarter" idx="10"/>
          </p:nvPr>
        </p:nvSpPr>
        <p:spPr/>
        <p:txBody>
          <a:bodyPr/>
          <a:lstStyle/>
          <a:p>
            <a:fld id="{32F0260C-4BEA-4FA0-9094-98888DFF6480}" type="slidenum">
              <a:rPr lang="en-US" smtClean="0"/>
              <a:pPr/>
              <a:t>18</a:t>
            </a:fld>
            <a:endParaRPr lang="en-US" dirty="0"/>
          </a:p>
        </p:txBody>
      </p:sp>
    </p:spTree>
    <p:extLst>
      <p:ext uri="{BB962C8B-B14F-4D97-AF65-F5344CB8AC3E}">
        <p14:creationId xmlns:p14="http://schemas.microsoft.com/office/powerpoint/2010/main" val="17766998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F0260C-4BEA-4FA0-9094-98888DFF6480}" type="slidenum">
              <a:rPr lang="en-US" smtClean="0"/>
              <a:pPr/>
              <a:t>21</a:t>
            </a:fld>
            <a:endParaRPr lang="en-US" dirty="0"/>
          </a:p>
        </p:txBody>
      </p:sp>
    </p:spTree>
    <p:extLst>
      <p:ext uri="{BB962C8B-B14F-4D97-AF65-F5344CB8AC3E}">
        <p14:creationId xmlns:p14="http://schemas.microsoft.com/office/powerpoint/2010/main" val="2458247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F0260C-4BEA-4FA0-9094-98888DFF6480}" type="slidenum">
              <a:rPr lang="en-US" smtClean="0"/>
              <a:pPr/>
              <a:t>2</a:t>
            </a:fld>
            <a:endParaRPr lang="en-US" dirty="0"/>
          </a:p>
        </p:txBody>
      </p:sp>
    </p:spTree>
    <p:extLst>
      <p:ext uri="{BB962C8B-B14F-4D97-AF65-F5344CB8AC3E}">
        <p14:creationId xmlns:p14="http://schemas.microsoft.com/office/powerpoint/2010/main" val="2689835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1. Background on AGA</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derives in part from Section 6-3A NMSA 1978, the Accountability in Government Act (AGA)</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states agencies should be evaluated for their performance</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purpose is to improve program coordination, eliminate duplicate programs or activities, and provide better information to the governor, the Legislature, and the public</a:t>
            </a:r>
          </a:p>
          <a:p>
            <a:endParaRPr lang="en-US" dirty="0"/>
          </a:p>
        </p:txBody>
      </p:sp>
      <p:sp>
        <p:nvSpPr>
          <p:cNvPr id="4" name="Slide Number Placeholder 3"/>
          <p:cNvSpPr>
            <a:spLocks noGrp="1"/>
          </p:cNvSpPr>
          <p:nvPr>
            <p:ph type="sldNum" sz="quarter" idx="10"/>
          </p:nvPr>
        </p:nvSpPr>
        <p:spPr/>
        <p:txBody>
          <a:bodyPr/>
          <a:lstStyle/>
          <a:p>
            <a:fld id="{32F0260C-4BEA-4FA0-9094-98888DFF6480}" type="slidenum">
              <a:rPr lang="en-US" smtClean="0"/>
              <a:pPr/>
              <a:t>3</a:t>
            </a:fld>
            <a:endParaRPr lang="en-US" dirty="0"/>
          </a:p>
        </p:txBody>
      </p:sp>
    </p:spTree>
    <p:extLst>
      <p:ext uri="{BB962C8B-B14F-4D97-AF65-F5344CB8AC3E}">
        <p14:creationId xmlns:p14="http://schemas.microsoft.com/office/powerpoint/2010/main" val="2352614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AGA establishes the framework for performance-based budgeting (PBB), which states agencies should:</a:t>
            </a:r>
          </a:p>
          <a:p>
            <a:r>
              <a:rPr lang="en-US" dirty="0" smtClean="0"/>
              <a:t>-Be held accountable for the services and products they deliver in accordance with clearly defined mission, goals, and objectives;</a:t>
            </a:r>
          </a:p>
          <a:p>
            <a:r>
              <a:rPr lang="en-US" dirty="0" smtClean="0"/>
              <a:t>-Develop performance measures for evaluating performance and assessing progress in achieving goals and objectives that are integrated into the planning and budgeting process and maintained on an ongoing basis; and</a:t>
            </a:r>
          </a:p>
          <a:p>
            <a:r>
              <a:rPr lang="en-US" dirty="0" smtClean="0"/>
              <a:t>-Strive to keep the citizens of this state informed of the public benefits derived from the delivery of agency services and products and of the progress agencies are making toward improving performance.</a:t>
            </a:r>
          </a:p>
        </p:txBody>
      </p:sp>
      <p:sp>
        <p:nvSpPr>
          <p:cNvPr id="4" name="Slide Number Placeholder 3"/>
          <p:cNvSpPr>
            <a:spLocks noGrp="1"/>
          </p:cNvSpPr>
          <p:nvPr>
            <p:ph type="sldNum" sz="quarter" idx="10"/>
          </p:nvPr>
        </p:nvSpPr>
        <p:spPr/>
        <p:txBody>
          <a:bodyPr/>
          <a:lstStyle/>
          <a:p>
            <a:fld id="{32F0260C-4BEA-4FA0-9094-98888DFF6480}" type="slidenum">
              <a:rPr lang="en-US" smtClean="0"/>
              <a:pPr/>
              <a:t>4</a:t>
            </a:fld>
            <a:endParaRPr lang="en-US" dirty="0"/>
          </a:p>
        </p:txBody>
      </p:sp>
    </p:spTree>
    <p:extLst>
      <p:ext uri="{BB962C8B-B14F-4D97-AF65-F5344CB8AC3E}">
        <p14:creationId xmlns:p14="http://schemas.microsoft.com/office/powerpoint/2010/main" val="1569464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F0260C-4BEA-4FA0-9094-98888DFF6480}" type="slidenum">
              <a:rPr lang="en-US" smtClean="0"/>
              <a:pPr/>
              <a:t>5</a:t>
            </a:fld>
            <a:endParaRPr lang="en-US" dirty="0"/>
          </a:p>
        </p:txBody>
      </p:sp>
    </p:spTree>
    <p:extLst>
      <p:ext uri="{BB962C8B-B14F-4D97-AF65-F5344CB8AC3E}">
        <p14:creationId xmlns:p14="http://schemas.microsoft.com/office/powerpoint/2010/main" val="3521541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 A Mission Statement -- what is the unique fundamental purpose of the organization?</a:t>
            </a:r>
          </a:p>
          <a:p>
            <a:r>
              <a:rPr lang="en-US" sz="1200" dirty="0" smtClean="0"/>
              <a:t> A Vision Statement -- how does the organization define itself in terms of the future?</a:t>
            </a:r>
          </a:p>
          <a:p>
            <a:r>
              <a:rPr lang="en-US" sz="1200" dirty="0" smtClean="0"/>
              <a:t> Rationale -- why are we going in this direction? </a:t>
            </a:r>
          </a:p>
          <a:p>
            <a:r>
              <a:rPr lang="en-US" sz="1200" dirty="0" smtClean="0"/>
              <a:t> Guiding Principles -- what are the critical rules, ideas or assumptions that form the foundation of           organizational action?</a:t>
            </a:r>
          </a:p>
          <a:p>
            <a:r>
              <a:rPr lang="en-US" sz="1200" dirty="0" smtClean="0"/>
              <a:t> A Values Statement -- what are the core beliefs that motivate the staff of the organization?</a:t>
            </a:r>
          </a:p>
          <a:p>
            <a:r>
              <a:rPr lang="en-US" sz="1200" dirty="0" smtClean="0"/>
              <a:t> Goals, Objectives, and Strategies -- what are the targets for specific organizational action and how are these effectively achieved?</a:t>
            </a:r>
          </a:p>
          <a:p>
            <a:r>
              <a:rPr lang="en-US" sz="1200" dirty="0" smtClean="0"/>
              <a:t>Definitions of Success -- how does the organization define attainment of goals, objectives, and strategies?</a:t>
            </a:r>
          </a:p>
          <a:p>
            <a:r>
              <a:rPr lang="en-US" sz="1200" dirty="0" smtClean="0"/>
              <a:t>Mechanisms for Accountability -- how does an organization link performance measures to goals through communication of results and how is funding tied to these results?</a:t>
            </a:r>
          </a:p>
          <a:p>
            <a:endParaRPr lang="en-US" dirty="0"/>
          </a:p>
        </p:txBody>
      </p:sp>
      <p:sp>
        <p:nvSpPr>
          <p:cNvPr id="4" name="Slide Number Placeholder 3"/>
          <p:cNvSpPr>
            <a:spLocks noGrp="1"/>
          </p:cNvSpPr>
          <p:nvPr>
            <p:ph type="sldNum" sz="quarter" idx="10"/>
          </p:nvPr>
        </p:nvSpPr>
        <p:spPr/>
        <p:txBody>
          <a:bodyPr/>
          <a:lstStyle/>
          <a:p>
            <a:fld id="{32F0260C-4BEA-4FA0-9094-98888DFF6480}" type="slidenum">
              <a:rPr lang="en-US" smtClean="0"/>
              <a:pPr/>
              <a:t>6</a:t>
            </a:fld>
            <a:endParaRPr lang="en-US" dirty="0"/>
          </a:p>
        </p:txBody>
      </p:sp>
    </p:spTree>
    <p:extLst>
      <p:ext uri="{BB962C8B-B14F-4D97-AF65-F5344CB8AC3E}">
        <p14:creationId xmlns:p14="http://schemas.microsoft.com/office/powerpoint/2010/main" val="453208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Relevant -- does the measure accurately reflect the organizational strategic plan?</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Reliable -- does the measure allow for the effective collection and interpretation of valid, accurate and consistent information on organizational performance over time?</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Accessible -- does the measure effectively communicate its intent in a concise and effective manner to all potential stakeholders?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Comparable -- does the measure allow for the effective comparison of performance at different points in time and can it be accurately benchmarked through best practices in other states?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Results-oriented -- does the measure focus on organizational outcomes?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Efficient -- can data for the measure be collected and analyzed in a cost-effective way?</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Prioritization -- will the measures allow policy-makers to effectively determine whether a specific program takes precedent over others in terms if budget expenditure?</a:t>
            </a:r>
          </a:p>
          <a:p>
            <a:endParaRPr lang="en-US" dirty="0"/>
          </a:p>
        </p:txBody>
      </p:sp>
      <p:sp>
        <p:nvSpPr>
          <p:cNvPr id="4" name="Slide Number Placeholder 3"/>
          <p:cNvSpPr>
            <a:spLocks noGrp="1"/>
          </p:cNvSpPr>
          <p:nvPr>
            <p:ph type="sldNum" sz="quarter" idx="10"/>
          </p:nvPr>
        </p:nvSpPr>
        <p:spPr/>
        <p:txBody>
          <a:bodyPr/>
          <a:lstStyle/>
          <a:p>
            <a:fld id="{32F0260C-4BEA-4FA0-9094-98888DFF6480}" type="slidenum">
              <a:rPr lang="en-US" smtClean="0"/>
              <a:pPr/>
              <a:t>7</a:t>
            </a:fld>
            <a:endParaRPr lang="en-US" dirty="0"/>
          </a:p>
        </p:txBody>
      </p:sp>
    </p:spTree>
    <p:extLst>
      <p:ext uri="{BB962C8B-B14F-4D97-AF65-F5344CB8AC3E}">
        <p14:creationId xmlns:p14="http://schemas.microsoft.com/office/powerpoint/2010/main" val="2278805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Ideally, an agency should have</a:t>
            </a:r>
            <a:r>
              <a:rPr lang="en-US" baseline="0" dirty="0" smtClean="0"/>
              <a:t> a broad set of agency internal measures that they manage by.  AGA measures can be a subset of the internal measures.  More importantly, we have identified a set of key measures that may be narrowed to include GAA/or HB2 measures.  Finally, to communicate more often, the largest – or key agencies, are required to report results quarterly.</a:t>
            </a:r>
            <a:endParaRPr lang="en-US" dirty="0"/>
          </a:p>
        </p:txBody>
      </p:sp>
      <p:sp>
        <p:nvSpPr>
          <p:cNvPr id="4" name="Slide Number Placeholder 3"/>
          <p:cNvSpPr>
            <a:spLocks noGrp="1"/>
          </p:cNvSpPr>
          <p:nvPr>
            <p:ph type="sldNum" sz="quarter" idx="10"/>
          </p:nvPr>
        </p:nvSpPr>
        <p:spPr/>
        <p:txBody>
          <a:bodyPr/>
          <a:lstStyle/>
          <a:p>
            <a:fld id="{32F0260C-4BEA-4FA0-9094-98888DFF6480}" type="slidenum">
              <a:rPr lang="en-US" smtClean="0"/>
              <a:pPr/>
              <a:t>8</a:t>
            </a:fld>
            <a:endParaRPr lang="en-US" dirty="0"/>
          </a:p>
        </p:txBody>
      </p:sp>
    </p:spTree>
    <p:extLst>
      <p:ext uri="{BB962C8B-B14F-4D97-AF65-F5344CB8AC3E}">
        <p14:creationId xmlns:p14="http://schemas.microsoft.com/office/powerpoint/2010/main" val="878760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2F0260C-4BEA-4FA0-9094-98888DFF6480}" type="slidenum">
              <a:rPr lang="en-US" smtClean="0"/>
              <a:pPr/>
              <a:t>9</a:t>
            </a:fld>
            <a:endParaRPr lang="en-US" dirty="0"/>
          </a:p>
        </p:txBody>
      </p:sp>
    </p:spTree>
    <p:extLst>
      <p:ext uri="{BB962C8B-B14F-4D97-AF65-F5344CB8AC3E}">
        <p14:creationId xmlns:p14="http://schemas.microsoft.com/office/powerpoint/2010/main" val="13736636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67A7739-71D7-4A1B-8EA0-70A3C15A1699}" type="datetime1">
              <a:rPr lang="en-US" smtClean="0"/>
              <a:t>6/24/2014</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AA957AF-53C0-420B-9C2D-77DB1416566C}"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F257C8-1CB0-4876-9D80-EBA3571C7AE1}" type="datetime1">
              <a:rPr lang="en-US" smtClean="0"/>
              <a:t>6/24/2014</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2AA957AF-53C0-420B-9C2D-77DB1416566C}"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A46CDF-57F2-4752-9197-CC9001DDCBF2}" type="datetime1">
              <a:rPr lang="en-US" smtClean="0"/>
              <a:t>6/24/2014</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2AA957AF-53C0-420B-9C2D-77DB1416566C}" type="slidenum">
              <a:rPr kumimoji="0" lang="en-US" smtClean="0"/>
              <a:pPr/>
              <a:t>‹#›</a:t>
            </a:fld>
            <a:endParaRPr kumimoji="0"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endParaRPr lang="en-US" dirty="0"/>
          </a:p>
        </p:txBody>
      </p:sp>
      <p:sp>
        <p:nvSpPr>
          <p:cNvPr id="4" name="Date Placeholder 3"/>
          <p:cNvSpPr>
            <a:spLocks noGrp="1"/>
          </p:cNvSpPr>
          <p:nvPr>
            <p:ph type="dt" sz="half" idx="10"/>
          </p:nvPr>
        </p:nvSpPr>
        <p:spPr>
          <a:xfrm>
            <a:off x="457200" y="6245225"/>
            <a:ext cx="2133600" cy="476250"/>
          </a:xfrm>
        </p:spPr>
        <p:txBody>
          <a:bodyPr/>
          <a:lstStyle>
            <a:lvl1pPr>
              <a:defRPr/>
            </a:lvl1pPr>
          </a:lstStyle>
          <a:p>
            <a:fld id="{05D8563B-C444-44ED-A1FB-1F7A5BCA2251}" type="datetime1">
              <a:rPr lang="en-US" smtClean="0"/>
              <a:t>6/24/2014</a:t>
            </a:fld>
            <a:endParaRPr lang="en-US" dirty="0"/>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BB5BA85F-9629-4676-8698-6A50AA5C6369}"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B45C5F-0FD9-4870-B5E8-099061F684C6}" type="datetime1">
              <a:rPr lang="en-US" smtClean="0"/>
              <a:t>6/24/2014</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2AA957AF-53C0-420B-9C2D-77DB1416566C}" type="slidenum">
              <a:rPr kumimoji="0" lang="en-US" smtClean="0"/>
              <a:pPr/>
              <a:t>‹#›</a:t>
            </a:fld>
            <a:endParaRPr kumimoji="0"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0E4F629-2E83-45F5-8ABC-12BBDD85DBE8}" type="datetime1">
              <a:rPr lang="en-US" smtClean="0"/>
              <a:t>6/24/2014</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2AA957AF-53C0-420B-9C2D-77DB1416566C}" type="slidenum">
              <a:rPr kumimoji="0" lang="en-US" smtClean="0"/>
              <a:pPr/>
              <a:t>‹#›</a:t>
            </a:fld>
            <a:endParaRPr kumimoji="0"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876ABE5-30BB-4250-8D1E-96DB74B1AC0F}" type="datetime1">
              <a:rPr lang="en-US" smtClean="0"/>
              <a:t>6/24/2014</a:t>
            </a:fld>
            <a:endParaRPr lang="en-US" dirty="0"/>
          </a:p>
        </p:txBody>
      </p:sp>
      <p:sp>
        <p:nvSpPr>
          <p:cNvPr id="6" name="Footer Placeholder 5"/>
          <p:cNvSpPr>
            <a:spLocks noGrp="1"/>
          </p:cNvSpPr>
          <p:nvPr>
            <p:ph type="ftr" sz="quarter" idx="11"/>
          </p:nvPr>
        </p:nvSpPr>
        <p:spPr/>
        <p:txBody>
          <a:bodyPr/>
          <a:lstStyle>
            <a:extLst/>
          </a:lstStyle>
          <a:p>
            <a:endParaRPr kumimoji="0" lang="en-US" dirty="0"/>
          </a:p>
        </p:txBody>
      </p:sp>
      <p:sp>
        <p:nvSpPr>
          <p:cNvPr id="7" name="Slide Number Placeholder 6"/>
          <p:cNvSpPr>
            <a:spLocks noGrp="1"/>
          </p:cNvSpPr>
          <p:nvPr>
            <p:ph type="sldNum" sz="quarter" idx="12"/>
          </p:nvPr>
        </p:nvSpPr>
        <p:spPr/>
        <p:txBody>
          <a:bodyPr/>
          <a:lstStyle>
            <a:extLst/>
          </a:lstStyle>
          <a:p>
            <a:fld id="{2AA957AF-53C0-420B-9C2D-77DB1416566C}" type="slidenum">
              <a:rPr kumimoji="0" lang="en-US" smtClean="0"/>
              <a:pPr/>
              <a:t>‹#›</a:t>
            </a:fld>
            <a:endParaRPr kumimoji="0"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01111F5-FEC1-4520-9EC1-CFF0C43DDEF8}" type="datetime1">
              <a:rPr lang="en-US" smtClean="0"/>
              <a:t>6/24/2014</a:t>
            </a:fld>
            <a:endParaRPr lang="en-US" dirty="0"/>
          </a:p>
        </p:txBody>
      </p:sp>
      <p:sp>
        <p:nvSpPr>
          <p:cNvPr id="8" name="Footer Placeholder 7"/>
          <p:cNvSpPr>
            <a:spLocks noGrp="1"/>
          </p:cNvSpPr>
          <p:nvPr>
            <p:ph type="ftr" sz="quarter" idx="11"/>
          </p:nvPr>
        </p:nvSpPr>
        <p:spPr/>
        <p:txBody>
          <a:bodyPr/>
          <a:lstStyle>
            <a:extLst/>
          </a:lstStyle>
          <a:p>
            <a:endParaRPr kumimoji="0" lang="en-US" dirty="0"/>
          </a:p>
        </p:txBody>
      </p:sp>
      <p:sp>
        <p:nvSpPr>
          <p:cNvPr id="9" name="Slide Number Placeholder 8"/>
          <p:cNvSpPr>
            <a:spLocks noGrp="1"/>
          </p:cNvSpPr>
          <p:nvPr>
            <p:ph type="sldNum" sz="quarter" idx="12"/>
          </p:nvPr>
        </p:nvSpPr>
        <p:spPr/>
        <p:txBody>
          <a:bodyPr/>
          <a:lstStyle>
            <a:extLst/>
          </a:lstStyle>
          <a:p>
            <a:fld id="{2AA957AF-53C0-420B-9C2D-77DB1416566C}"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0BED32B-42CA-42D0-A925-66F582A2B011}" type="datetime1">
              <a:rPr lang="en-US" smtClean="0"/>
              <a:t>6/24/2014</a:t>
            </a:fld>
            <a:endParaRPr lang="en-US" dirty="0"/>
          </a:p>
        </p:txBody>
      </p:sp>
      <p:sp>
        <p:nvSpPr>
          <p:cNvPr id="4" name="Footer Placeholder 3"/>
          <p:cNvSpPr>
            <a:spLocks noGrp="1"/>
          </p:cNvSpPr>
          <p:nvPr>
            <p:ph type="ftr" sz="quarter" idx="11"/>
          </p:nvPr>
        </p:nvSpPr>
        <p:spPr/>
        <p:txBody>
          <a:bodyPr/>
          <a:lstStyle>
            <a:extLst/>
          </a:lstStyle>
          <a:p>
            <a:endParaRPr kumimoji="0" lang="en-US" dirty="0"/>
          </a:p>
        </p:txBody>
      </p:sp>
      <p:sp>
        <p:nvSpPr>
          <p:cNvPr id="5" name="Slide Number Placeholder 4"/>
          <p:cNvSpPr>
            <a:spLocks noGrp="1"/>
          </p:cNvSpPr>
          <p:nvPr>
            <p:ph type="sldNum" sz="quarter" idx="12"/>
          </p:nvPr>
        </p:nvSpPr>
        <p:spPr/>
        <p:txBody>
          <a:bodyPr/>
          <a:lstStyle>
            <a:extLst/>
          </a:lstStyle>
          <a:p>
            <a:fld id="{2AA957AF-53C0-420B-9C2D-77DB1416566C}" type="slidenum">
              <a:rPr kumimoji="0" lang="en-US" smtClean="0"/>
              <a:pPr/>
              <a:t>‹#›</a:t>
            </a:fld>
            <a:endParaRPr kumimoji="0"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89C4F74-4CFD-43AE-8667-55B2C160A199}" type="datetime1">
              <a:rPr lang="en-US" smtClean="0"/>
              <a:t>6/24/2014</a:t>
            </a:fld>
            <a:endParaRPr lang="en-US" dirty="0"/>
          </a:p>
        </p:txBody>
      </p:sp>
      <p:sp>
        <p:nvSpPr>
          <p:cNvPr id="3" name="Footer Placeholder 2"/>
          <p:cNvSpPr>
            <a:spLocks noGrp="1"/>
          </p:cNvSpPr>
          <p:nvPr>
            <p:ph type="ftr" sz="quarter" idx="11"/>
          </p:nvPr>
        </p:nvSpPr>
        <p:spPr/>
        <p:txBody>
          <a:bodyPr/>
          <a:lstStyle>
            <a:extLst/>
          </a:lstStyle>
          <a:p>
            <a:endParaRPr kumimoji="0" lang="en-US" dirty="0"/>
          </a:p>
        </p:txBody>
      </p:sp>
      <p:sp>
        <p:nvSpPr>
          <p:cNvPr id="4" name="Slide Number Placeholder 3"/>
          <p:cNvSpPr>
            <a:spLocks noGrp="1"/>
          </p:cNvSpPr>
          <p:nvPr>
            <p:ph type="sldNum" sz="quarter" idx="12"/>
          </p:nvPr>
        </p:nvSpPr>
        <p:spPr/>
        <p:txBody>
          <a:bodyPr/>
          <a:lstStyle>
            <a:extLst/>
          </a:lstStyle>
          <a:p>
            <a:fld id="{2AA957AF-53C0-420B-9C2D-77DB1416566C}"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E10FE2B-F639-4AE0-A77D-1199B34C2E5C}" type="datetime1">
              <a:rPr lang="en-US" smtClean="0"/>
              <a:t>6/24/2014</a:t>
            </a:fld>
            <a:endParaRPr lang="en-US" dirty="0"/>
          </a:p>
        </p:txBody>
      </p:sp>
      <p:sp>
        <p:nvSpPr>
          <p:cNvPr id="6" name="Footer Placeholder 5"/>
          <p:cNvSpPr>
            <a:spLocks noGrp="1"/>
          </p:cNvSpPr>
          <p:nvPr>
            <p:ph type="ftr" sz="quarter" idx="11"/>
          </p:nvPr>
        </p:nvSpPr>
        <p:spPr/>
        <p:txBody>
          <a:bodyPr/>
          <a:lstStyle>
            <a:extLst/>
          </a:lstStyle>
          <a:p>
            <a:endParaRPr kumimoji="0" lang="en-US" dirty="0"/>
          </a:p>
        </p:txBody>
      </p:sp>
      <p:sp>
        <p:nvSpPr>
          <p:cNvPr id="7" name="Slide Number Placeholder 6"/>
          <p:cNvSpPr>
            <a:spLocks noGrp="1"/>
          </p:cNvSpPr>
          <p:nvPr>
            <p:ph type="sldNum" sz="quarter" idx="12"/>
          </p:nvPr>
        </p:nvSpPr>
        <p:spPr/>
        <p:txBody>
          <a:bodyPr/>
          <a:lstStyle>
            <a:extLst/>
          </a:lstStyle>
          <a:p>
            <a:fld id="{2AA957AF-53C0-420B-9C2D-77DB1416566C}"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ADBC438-D43A-4999-ACAA-0DCE91299518}" type="datetime1">
              <a:rPr lang="en-US" smtClean="0"/>
              <a:t>6/24/2014</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AA957AF-53C0-420B-9C2D-77DB1416566C}" type="slidenum">
              <a:rPr kumimoji="0" lang="en-US" smtClean="0"/>
              <a:pPr/>
              <a:t>‹#›</a:t>
            </a:fld>
            <a:endParaRPr kumimoji="0"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1376BD8-1040-4495-BDF9-8B27CE71EACD}" type="datetime1">
              <a:rPr lang="en-US" smtClean="0"/>
              <a:t>6/24/2014</a:t>
            </a:fld>
            <a:endParaRPr lang="en-US" sz="1000" dirty="0">
              <a:solidFill>
                <a:schemeClr val="tx2">
                  <a:shade val="50000"/>
                </a:schemeClr>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AA957AF-53C0-420B-9C2D-77DB1416566C}" type="slidenum">
              <a:rPr kumimoji="0" lang="en-US" smtClean="0"/>
              <a:pPr/>
              <a:t>‹#›</a:t>
            </a:fld>
            <a:endParaRPr kumimoji="0" lang="en-US" sz="1000" dirty="0">
              <a:solidFill>
                <a:schemeClr val="tx2">
                  <a:shade val="50000"/>
                </a:schemeClr>
              </a:solidFill>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85800"/>
            <a:ext cx="6480048" cy="3124200"/>
          </a:xfrm>
        </p:spPr>
        <p:txBody>
          <a:bodyPr>
            <a:noAutofit/>
          </a:bodyPr>
          <a:lstStyle/>
          <a:p>
            <a:pPr algn="ctr"/>
            <a:r>
              <a:rPr lang="en-US" sz="4800" dirty="0" smtClean="0">
                <a:solidFill>
                  <a:schemeClr val="tx1"/>
                </a:solidFill>
              </a:rPr>
              <a:t>Accountability in Government  Act  and Performance-based Budgeting</a:t>
            </a:r>
          </a:p>
        </p:txBody>
      </p:sp>
      <p:sp>
        <p:nvSpPr>
          <p:cNvPr id="6" name="TextBox 5"/>
          <p:cNvSpPr txBox="1"/>
          <p:nvPr/>
        </p:nvSpPr>
        <p:spPr>
          <a:xfrm>
            <a:off x="3352800" y="4038600"/>
            <a:ext cx="5486400" cy="1015663"/>
          </a:xfrm>
          <a:prstGeom prst="rect">
            <a:avLst/>
          </a:prstGeom>
          <a:noFill/>
        </p:spPr>
        <p:txBody>
          <a:bodyPr wrap="square" rtlCol="0">
            <a:spAutoFit/>
          </a:bodyPr>
          <a:lstStyle/>
          <a:p>
            <a:pPr algn="r"/>
            <a:r>
              <a:rPr lang="en-US" sz="3000" dirty="0" smtClean="0">
                <a:solidFill>
                  <a:srgbClr val="3399FF"/>
                </a:solidFill>
              </a:rPr>
              <a:t>Agency Training</a:t>
            </a:r>
          </a:p>
          <a:p>
            <a:pPr algn="r"/>
            <a:r>
              <a:rPr lang="en-US" sz="3000" dirty="0" smtClean="0">
                <a:solidFill>
                  <a:srgbClr val="3399FF"/>
                </a:solidFill>
              </a:rPr>
              <a:t>June 25, 2014</a:t>
            </a:r>
            <a:endParaRPr lang="en-US" sz="3000" dirty="0">
              <a:solidFill>
                <a:srgbClr val="3399FF"/>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Clearly defines each performance measure and explains how it allows the department to assess progress toward a specific strategic goal. </a:t>
            </a:r>
          </a:p>
          <a:p>
            <a:pPr>
              <a:buNone/>
            </a:pPr>
            <a:endParaRPr lang="en-US" dirty="0" smtClean="0"/>
          </a:p>
          <a:p>
            <a:r>
              <a:rPr lang="en-US" dirty="0" smtClean="0"/>
              <a:t>Contains:</a:t>
            </a:r>
          </a:p>
          <a:p>
            <a:pPr lvl="1"/>
            <a:r>
              <a:rPr lang="en-US" sz="2700" dirty="0" smtClean="0"/>
              <a:t>Sources and Methodology</a:t>
            </a:r>
          </a:p>
          <a:p>
            <a:pPr lvl="1"/>
            <a:r>
              <a:rPr lang="en-US" sz="2700" dirty="0" smtClean="0"/>
              <a:t>Validity</a:t>
            </a:r>
          </a:p>
          <a:p>
            <a:pPr lvl="1"/>
            <a:r>
              <a:rPr lang="en-US" sz="2700" dirty="0" smtClean="0"/>
              <a:t>Reliability</a:t>
            </a:r>
          </a:p>
        </p:txBody>
      </p:sp>
      <p:sp>
        <p:nvSpPr>
          <p:cNvPr id="2" name="Title 1"/>
          <p:cNvSpPr>
            <a:spLocks noGrp="1"/>
          </p:cNvSpPr>
          <p:nvPr>
            <p:ph type="title"/>
          </p:nvPr>
        </p:nvSpPr>
        <p:spPr/>
        <p:txBody>
          <a:bodyPr>
            <a:normAutofit fontScale="90000"/>
          </a:bodyPr>
          <a:lstStyle/>
          <a:p>
            <a:r>
              <a:rPr lang="en-US" dirty="0" smtClean="0"/>
              <a:t>Key Elements to Effective Performance Monitoring Plans </a:t>
            </a:r>
            <a:endParaRPr lang="en-US" dirty="0"/>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10</a:t>
            </a:fld>
            <a:endParaRPr kumimoji="0"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525963"/>
          </a:xfrm>
        </p:spPr>
        <p:txBody>
          <a:bodyPr>
            <a:normAutofit/>
          </a:bodyPr>
          <a:lstStyle/>
          <a:p>
            <a:pPr lvl="0"/>
            <a:r>
              <a:rPr lang="en-US" dirty="0" smtClean="0"/>
              <a:t>Identifies and describes causal and contributing factors leading to performance issues for a particular measure.</a:t>
            </a:r>
          </a:p>
          <a:p>
            <a:pPr lvl="0"/>
            <a:r>
              <a:rPr lang="en-US" dirty="0" smtClean="0"/>
              <a:t>Describes the targeted corrective actions to address the problem areas.  </a:t>
            </a:r>
          </a:p>
          <a:p>
            <a:pPr lvl="0"/>
            <a:r>
              <a:rPr lang="en-US" dirty="0" smtClean="0"/>
              <a:t>Identifies resources needed (people, funding), interim steps, expected outcome, and timeline for accomplishing the corrective action. </a:t>
            </a:r>
            <a:endParaRPr lang="en-US" dirty="0"/>
          </a:p>
        </p:txBody>
      </p:sp>
      <p:sp>
        <p:nvSpPr>
          <p:cNvPr id="2" name="Title 1"/>
          <p:cNvSpPr>
            <a:spLocks noGrp="1"/>
          </p:cNvSpPr>
          <p:nvPr>
            <p:ph type="title"/>
          </p:nvPr>
        </p:nvSpPr>
        <p:spPr/>
        <p:txBody>
          <a:bodyPr>
            <a:normAutofit fontScale="90000"/>
          </a:bodyPr>
          <a:lstStyle/>
          <a:p>
            <a:r>
              <a:rPr lang="en-US" dirty="0" smtClean="0"/>
              <a:t>Key Elements to Corrective Action Plans </a:t>
            </a:r>
            <a:endParaRPr lang="en-US" dirty="0"/>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11</a:t>
            </a:fld>
            <a:endParaRPr kumimoji="0"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153400" cy="5029200"/>
          </a:xfrm>
        </p:spPr>
        <p:txBody>
          <a:bodyPr>
            <a:normAutofit fontScale="25000" lnSpcReduction="20000"/>
          </a:bodyPr>
          <a:lstStyle/>
          <a:p>
            <a:pPr lvl="0">
              <a:buNone/>
            </a:pPr>
            <a:r>
              <a:rPr lang="en-US" sz="7200" dirty="0" smtClean="0"/>
              <a:t>Children Youth and Families Department:</a:t>
            </a:r>
          </a:p>
          <a:p>
            <a:pPr>
              <a:buNone/>
            </a:pPr>
            <a:endParaRPr lang="en-US" sz="7200" dirty="0" smtClean="0"/>
          </a:p>
          <a:p>
            <a:r>
              <a:rPr lang="en-US" sz="7200" dirty="0" smtClean="0"/>
              <a:t>Evidence-Based Evaluation - Data showed children who participated in NM PreK do significantly better in third grade reading and math than their peers who did not participate or peers that participated in child care</a:t>
            </a:r>
            <a:r>
              <a:rPr lang="en-US" sz="7200" b="1" i="1" dirty="0" smtClean="0"/>
              <a:t>. </a:t>
            </a:r>
            <a:r>
              <a:rPr lang="en-US" sz="7200" dirty="0" smtClean="0"/>
              <a:t>Similarly, PreK participants, when compared with</a:t>
            </a:r>
            <a:r>
              <a:rPr lang="en-US" sz="7200" b="1" i="1" dirty="0" smtClean="0"/>
              <a:t> </a:t>
            </a:r>
            <a:r>
              <a:rPr lang="en-US" sz="7200" dirty="0" smtClean="0"/>
              <a:t>peers who did not participate in PreK and peers who participated in child care, tend to have higher proficiency rates</a:t>
            </a:r>
            <a:r>
              <a:rPr lang="en-US" sz="7200" b="1" i="1" dirty="0" smtClean="0"/>
              <a:t> </a:t>
            </a:r>
            <a:r>
              <a:rPr lang="en-US" sz="7200" dirty="0" smtClean="0"/>
              <a:t>on the SBA and are less likely to participate in special education by third grade. </a:t>
            </a:r>
          </a:p>
          <a:p>
            <a:endParaRPr lang="en-US" sz="7200" dirty="0" smtClean="0"/>
          </a:p>
          <a:p>
            <a:r>
              <a:rPr lang="en-US" sz="7200" dirty="0" smtClean="0"/>
              <a:t>Policy Recommendation- In FY14, PreK is only two and a half hours a day. To further increase student achievement, PreK should be extended to allow for longer hours and program expansion. </a:t>
            </a:r>
          </a:p>
          <a:p>
            <a:endParaRPr lang="en-US" sz="7200" dirty="0" smtClean="0"/>
          </a:p>
          <a:p>
            <a:r>
              <a:rPr lang="en-US" sz="7200" dirty="0" smtClean="0"/>
              <a:t>Budget Recommendation - The FY15 appropriation to the Children, Youth and Families Department (CYFD) for prekindergarten included $2 million to pilot extending the number of instructional hours per day to a 5 hours for existing programs.</a:t>
            </a:r>
          </a:p>
          <a:p>
            <a:pPr>
              <a:buNone/>
            </a:pPr>
            <a:r>
              <a:rPr lang="en-US" sz="7200" dirty="0" smtClean="0"/>
              <a:t> </a:t>
            </a:r>
          </a:p>
          <a:p>
            <a:endParaRPr lang="en-US" dirty="0"/>
          </a:p>
        </p:txBody>
      </p:sp>
      <p:sp>
        <p:nvSpPr>
          <p:cNvPr id="2" name="Title 1"/>
          <p:cNvSpPr>
            <a:spLocks noGrp="1"/>
          </p:cNvSpPr>
          <p:nvPr>
            <p:ph type="title"/>
          </p:nvPr>
        </p:nvSpPr>
        <p:spPr/>
        <p:txBody>
          <a:bodyPr>
            <a:normAutofit fontScale="90000"/>
          </a:bodyPr>
          <a:lstStyle/>
          <a:p>
            <a:r>
              <a:rPr lang="en-US" dirty="0" smtClean="0"/>
              <a:t>Examples of Performance-Based Budgeting </a:t>
            </a:r>
            <a:endParaRPr lang="en-US" dirty="0"/>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12</a:t>
            </a:fld>
            <a:endParaRPr kumimoji="0"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New tool for supporting evidence-based policy making and budgeting. </a:t>
            </a:r>
          </a:p>
          <a:p>
            <a:r>
              <a:rPr lang="en-US" dirty="0" smtClean="0"/>
              <a:t>New Mexico is working in partnership with the Pew-MacArthur Results First Initiative.</a:t>
            </a:r>
          </a:p>
          <a:p>
            <a:r>
              <a:rPr lang="en-US" dirty="0" smtClean="0"/>
              <a:t>Provides a means to assess cost and benefits using best research and New Mexico data.</a:t>
            </a:r>
          </a:p>
          <a:p>
            <a:pPr>
              <a:buNone/>
            </a:pPr>
            <a:endParaRPr lang="en-US" dirty="0" smtClean="0"/>
          </a:p>
          <a:p>
            <a:pPr>
              <a:buNone/>
            </a:pPr>
            <a:r>
              <a:rPr lang="en-US" sz="2000" dirty="0" smtClean="0"/>
              <a:t>“At the end of the day whether you want big or little government, you want government to do things that work.” Gary VanLandingham, Pew Charitable Trusts</a:t>
            </a:r>
          </a:p>
          <a:p>
            <a:endParaRPr lang="en-US" dirty="0"/>
          </a:p>
        </p:txBody>
      </p:sp>
      <p:sp>
        <p:nvSpPr>
          <p:cNvPr id="2" name="Title 1"/>
          <p:cNvSpPr>
            <a:spLocks noGrp="1"/>
          </p:cNvSpPr>
          <p:nvPr>
            <p:ph type="title"/>
          </p:nvPr>
        </p:nvSpPr>
        <p:spPr/>
        <p:txBody>
          <a:bodyPr>
            <a:normAutofit fontScale="90000"/>
          </a:bodyPr>
          <a:lstStyle/>
          <a:p>
            <a:r>
              <a:rPr lang="en-US" dirty="0" smtClean="0"/>
              <a:t>New Mexico Results First </a:t>
            </a:r>
            <a:br>
              <a:rPr lang="en-US" dirty="0" smtClean="0"/>
            </a:br>
            <a:endParaRPr lang="en-US" dirty="0"/>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13</a:t>
            </a:fld>
            <a:endParaRPr kumimoji="0"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ctr">
              <a:buNone/>
            </a:pPr>
            <a:r>
              <a:rPr lang="en-US" b="1" dirty="0" smtClean="0"/>
              <a:t>Definitions</a:t>
            </a:r>
          </a:p>
          <a:p>
            <a:pPr>
              <a:buNone/>
            </a:pPr>
            <a:r>
              <a:rPr lang="en-US" sz="3200" b="1" i="1" dirty="0" smtClean="0"/>
              <a:t>Evidence-Based Practices: </a:t>
            </a:r>
            <a:r>
              <a:rPr lang="en-US" sz="3200" dirty="0" smtClean="0"/>
              <a:t>Programs or practices demonstrated to be effective for the intended population through scientific research, including statistically-controlled evaluations or randomized trials.</a:t>
            </a:r>
          </a:p>
          <a:p>
            <a:pPr>
              <a:buNone/>
            </a:pPr>
            <a:endParaRPr lang="en-US" sz="3200" b="1" i="1" dirty="0" smtClean="0"/>
          </a:p>
          <a:p>
            <a:pPr>
              <a:buNone/>
            </a:pPr>
            <a:r>
              <a:rPr lang="en-US" sz="3200" b="1" i="1" dirty="0" smtClean="0"/>
              <a:t>Return on Investment: </a:t>
            </a:r>
            <a:r>
              <a:rPr lang="en-US" sz="3200" dirty="0" smtClean="0"/>
              <a:t>The amount of monetary benefit from an investment, usually expressed as a percentage of the originally invested amount.</a:t>
            </a:r>
            <a:endParaRPr lang="en-US" sz="3200" b="1" i="1" dirty="0" smtClean="0"/>
          </a:p>
        </p:txBody>
      </p:sp>
      <p:sp>
        <p:nvSpPr>
          <p:cNvPr id="2" name="Title 1"/>
          <p:cNvSpPr>
            <a:spLocks noGrp="1"/>
          </p:cNvSpPr>
          <p:nvPr>
            <p:ph type="title"/>
          </p:nvPr>
        </p:nvSpPr>
        <p:spPr/>
        <p:txBody>
          <a:bodyPr>
            <a:normAutofit fontScale="90000"/>
          </a:bodyPr>
          <a:lstStyle/>
          <a:p>
            <a:r>
              <a:rPr lang="en-US" dirty="0" smtClean="0"/>
              <a:t>New Mexico Results First </a:t>
            </a:r>
            <a:br>
              <a:rPr lang="en-US" dirty="0" smtClean="0"/>
            </a:br>
            <a:endParaRPr lang="en-US" dirty="0"/>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14</a:t>
            </a:fld>
            <a:endParaRPr kumimoji="0"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p:cNvPicPr>
          <p:nvPr>
            <p:ph idx="1"/>
          </p:nvPr>
        </p:nvPicPr>
        <p:blipFill>
          <a:blip r:embed="rId2" cstate="print"/>
          <a:srcRect l="23611" t="15509" r="21354" b="15972"/>
          <a:stretch>
            <a:fillRect/>
          </a:stretch>
        </p:blipFill>
        <p:spPr bwMode="auto">
          <a:xfrm>
            <a:off x="0" y="0"/>
            <a:ext cx="9144000" cy="685800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D225D0A1-AF9C-4A04-8C61-9E1E7D97D002}"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445" y="2971800"/>
            <a:ext cx="9147445" cy="3551816"/>
            <a:chOff x="0" y="2334634"/>
            <a:chExt cx="9147445" cy="3551816"/>
          </a:xfrm>
        </p:grpSpPr>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05" y="2334634"/>
              <a:ext cx="9144540" cy="666924"/>
            </a:xfrm>
            <a:prstGeom prst="rect">
              <a:avLst/>
            </a:prstGeom>
            <a:noFill/>
            <a:ln>
              <a:noFill/>
            </a:ln>
          </p:spPr>
        </p:pic>
        <p:pic>
          <p:nvPicPr>
            <p:cNvPr id="4" name="Picture 3"/>
            <p:cNvPicPr>
              <a:picLocks noChangeAspect="1"/>
            </p:cNvPicPr>
            <p:nvPr/>
          </p:nvPicPr>
          <p:blipFill rotWithShape="1">
            <a:blip r:embed="rId4" cstate="print">
              <a:extLst>
                <a:ext uri="{28A0092B-C50C-407E-A947-70E740481C1C}">
                  <a14:useLocalDpi xmlns:a14="http://schemas.microsoft.com/office/drawing/2010/main" val="0"/>
                </a:ext>
              </a:extLst>
            </a:blip>
            <a:srcRect t="43597"/>
            <a:stretch/>
          </p:blipFill>
          <p:spPr>
            <a:xfrm>
              <a:off x="0" y="2636196"/>
              <a:ext cx="9144000" cy="3250254"/>
            </a:xfrm>
            <a:prstGeom prst="rect">
              <a:avLst/>
            </a:prstGeom>
          </p:spPr>
        </p:pic>
      </p:grpSp>
      <p:sp>
        <p:nvSpPr>
          <p:cNvPr id="3" name="Content Placeholder 2"/>
          <p:cNvSpPr>
            <a:spLocks noGrp="1"/>
          </p:cNvSpPr>
          <p:nvPr>
            <p:ph idx="1"/>
          </p:nvPr>
        </p:nvSpPr>
        <p:spPr>
          <a:xfrm>
            <a:off x="381000" y="1295400"/>
            <a:ext cx="7874000" cy="1522976"/>
          </a:xfrm>
        </p:spPr>
        <p:txBody>
          <a:bodyPr>
            <a:normAutofit fontScale="62500" lnSpcReduction="20000"/>
          </a:bodyPr>
          <a:lstStyle/>
          <a:p>
            <a:pPr>
              <a:buNone/>
            </a:pPr>
            <a:r>
              <a:rPr lang="en-US" sz="4800" dirty="0" smtClean="0"/>
              <a:t>Assess full costs and benefits </a:t>
            </a:r>
          </a:p>
          <a:p>
            <a:r>
              <a:rPr lang="en-US" sz="2800" dirty="0" smtClean="0"/>
              <a:t>To determine what it costs to reduce crime, for example, we have to estimate what crime costs us</a:t>
            </a:r>
            <a:r>
              <a:rPr lang="en-US" sz="2800" baseline="0" dirty="0" smtClean="0"/>
              <a:t> – how it affects the budget (what taxpayers fund for crime control, punishment, and rehabilitation) and how it affects our citizens (the costs of victimization).</a:t>
            </a:r>
            <a:endParaRPr lang="en-US" sz="2800" dirty="0"/>
          </a:p>
        </p:txBody>
      </p:sp>
      <p:sp>
        <p:nvSpPr>
          <p:cNvPr id="2" name="Title 1"/>
          <p:cNvSpPr>
            <a:spLocks noGrp="1"/>
          </p:cNvSpPr>
          <p:nvPr>
            <p:ph type="title"/>
          </p:nvPr>
        </p:nvSpPr>
        <p:spPr>
          <a:xfrm>
            <a:off x="487362" y="166664"/>
            <a:ext cx="8175625" cy="747735"/>
          </a:xfrm>
        </p:spPr>
        <p:txBody>
          <a:bodyPr>
            <a:normAutofit/>
          </a:bodyPr>
          <a:lstStyle/>
          <a:p>
            <a:r>
              <a:rPr lang="en-US" dirty="0" smtClean="0"/>
              <a:t>New Mexico Results First</a:t>
            </a:r>
            <a:endParaRPr lang="en-US" dirty="0"/>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16</a:t>
            </a:fld>
            <a:endParaRPr kumimoji="0" lang="en-US" dirty="0"/>
          </a:p>
        </p:txBody>
      </p:sp>
    </p:spTree>
    <p:extLst>
      <p:ext uri="{BB962C8B-B14F-4D97-AF65-F5344CB8AC3E}">
        <p14:creationId xmlns:p14="http://schemas.microsoft.com/office/powerpoint/2010/main" val="3990191217"/>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410200"/>
          </a:xfrm>
        </p:spPr>
        <p:txBody>
          <a:bodyPr>
            <a:normAutofit fontScale="25000" lnSpcReduction="20000"/>
          </a:bodyPr>
          <a:lstStyle/>
          <a:p>
            <a:pPr>
              <a:buNone/>
            </a:pPr>
            <a:r>
              <a:rPr lang="en-US" sz="7200" b="1" dirty="0" smtClean="0"/>
              <a:t>NM Corrections Department</a:t>
            </a:r>
          </a:p>
          <a:p>
            <a:pPr lvl="1">
              <a:buNone/>
            </a:pPr>
            <a:r>
              <a:rPr lang="en-US" sz="7200" b="1" i="1" dirty="0" smtClean="0"/>
              <a:t>Therapeutic Communities</a:t>
            </a:r>
          </a:p>
          <a:p>
            <a:pPr lvl="1">
              <a:buFont typeface="Arial" pitchFamily="34" charset="0"/>
              <a:buChar char="•"/>
            </a:pPr>
            <a:r>
              <a:rPr lang="en-US" sz="7200" dirty="0" smtClean="0"/>
              <a:t>Results First showed Therapeutic Communities should reduce recidivism by up to 6.9%, but in New Mexico recidivism increased among program participants.</a:t>
            </a:r>
          </a:p>
          <a:p>
            <a:pPr lvl="1">
              <a:buNone/>
            </a:pPr>
            <a:r>
              <a:rPr lang="en-US" sz="7200" b="1" dirty="0" smtClean="0"/>
              <a:t>Result: Program terminated and over $2 million to be redirected to new program initiative.</a:t>
            </a:r>
          </a:p>
          <a:p>
            <a:pPr lvl="1">
              <a:buNone/>
            </a:pPr>
            <a:endParaRPr lang="en-US" sz="7200" b="1" dirty="0" smtClean="0"/>
          </a:p>
          <a:p>
            <a:pPr lvl="1">
              <a:buNone/>
            </a:pPr>
            <a:r>
              <a:rPr lang="en-US" sz="7200" b="1" i="1" dirty="0" smtClean="0"/>
              <a:t>Corrections Industries</a:t>
            </a:r>
          </a:p>
          <a:p>
            <a:pPr lvl="1">
              <a:buFont typeface="Arial" pitchFamily="34" charset="0"/>
              <a:buChar char="•"/>
            </a:pPr>
            <a:r>
              <a:rPr lang="en-US" sz="7200" dirty="0" smtClean="0"/>
              <a:t>Results First demonstrated that Corrections Industries reduce recidivism by up to 7.8%.  However, between FY09-FY12, eligible inmates participating in Corrections Industries dropped 70%.  </a:t>
            </a:r>
          </a:p>
          <a:p>
            <a:pPr lvl="1">
              <a:buNone/>
            </a:pPr>
            <a:r>
              <a:rPr lang="en-US" sz="7200" b="1" dirty="0" smtClean="0"/>
              <a:t>Result: The Legislature increased funding for this program $150,000 for FY14.</a:t>
            </a:r>
          </a:p>
          <a:p>
            <a:pPr lvl="1">
              <a:buNone/>
            </a:pPr>
            <a:endParaRPr lang="en-US" sz="7200" b="1" dirty="0" smtClean="0"/>
          </a:p>
          <a:p>
            <a:pPr lvl="1">
              <a:buFont typeface="Arial" pitchFamily="34" charset="0"/>
              <a:buChar char="•"/>
            </a:pPr>
            <a:r>
              <a:rPr lang="en-US" sz="7200" b="1" dirty="0" smtClean="0"/>
              <a:t>Additional budget actions impacted by Results First:</a:t>
            </a:r>
          </a:p>
          <a:p>
            <a:pPr lvl="2"/>
            <a:r>
              <a:rPr lang="en-US" sz="7200" dirty="0" smtClean="0"/>
              <a:t>$1.5 million for inmate education</a:t>
            </a:r>
          </a:p>
          <a:p>
            <a:pPr lvl="2"/>
            <a:r>
              <a:rPr lang="en-US" sz="7200" dirty="0" smtClean="0"/>
              <a:t>$1.5 million for employment, training, and evidence-based behavioral health services</a:t>
            </a:r>
          </a:p>
          <a:p>
            <a:pPr lvl="1"/>
            <a:endParaRPr lang="en-US" sz="2400" b="1" dirty="0" smtClean="0"/>
          </a:p>
          <a:p>
            <a:pPr lvl="1">
              <a:buNone/>
            </a:pPr>
            <a:endParaRPr lang="en-US" sz="2400" b="1" dirty="0" smtClean="0"/>
          </a:p>
          <a:p>
            <a:pPr lvl="1">
              <a:buFont typeface="Arial" pitchFamily="34" charset="0"/>
              <a:buChar char="•"/>
            </a:pPr>
            <a:endParaRPr lang="en-US" dirty="0" smtClean="0"/>
          </a:p>
        </p:txBody>
      </p:sp>
      <p:sp>
        <p:nvSpPr>
          <p:cNvPr id="4" name="Slide Number Placeholder 3"/>
          <p:cNvSpPr>
            <a:spLocks noGrp="1"/>
          </p:cNvSpPr>
          <p:nvPr>
            <p:ph type="sldNum" sz="quarter" idx="12"/>
          </p:nvPr>
        </p:nvSpPr>
        <p:spPr/>
        <p:txBody>
          <a:bodyPr/>
          <a:lstStyle/>
          <a:p>
            <a:fld id="{D225D0A1-AF9C-4A04-8C61-9E1E7D97D002}" type="slidenum">
              <a:rPr lang="en-US" smtClean="0"/>
              <a:pPr/>
              <a:t>17</a:t>
            </a:fld>
            <a:endParaRPr lang="en-US" dirty="0"/>
          </a:p>
        </p:txBody>
      </p:sp>
      <p:sp>
        <p:nvSpPr>
          <p:cNvPr id="2" name="Title 1"/>
          <p:cNvSpPr>
            <a:spLocks noGrp="1"/>
          </p:cNvSpPr>
          <p:nvPr>
            <p:ph type="title"/>
          </p:nvPr>
        </p:nvSpPr>
        <p:spPr/>
        <p:txBody>
          <a:bodyPr/>
          <a:lstStyle/>
          <a:p>
            <a:r>
              <a:rPr lang="en-US" dirty="0" smtClean="0"/>
              <a:t>New Mexico Results First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5071872"/>
          </a:xfrm>
        </p:spPr>
        <p:txBody>
          <a:bodyPr>
            <a:noAutofit/>
          </a:bodyPr>
          <a:lstStyle/>
          <a:p>
            <a:r>
              <a:rPr lang="en-US" sz="3500" dirty="0" smtClean="0"/>
              <a:t>Agencies lack coherent strategic plans</a:t>
            </a:r>
          </a:p>
          <a:p>
            <a:endParaRPr lang="en-US" sz="1500" dirty="0" smtClean="0"/>
          </a:p>
          <a:p>
            <a:r>
              <a:rPr lang="en-US" sz="3500" dirty="0" smtClean="0"/>
              <a:t>Lack of effective benchmarking</a:t>
            </a:r>
          </a:p>
          <a:p>
            <a:endParaRPr lang="en-US" sz="1500" dirty="0" smtClean="0"/>
          </a:p>
          <a:p>
            <a:r>
              <a:rPr lang="en-US" sz="3500" dirty="0" smtClean="0"/>
              <a:t>Inadequate performance measures</a:t>
            </a:r>
          </a:p>
          <a:p>
            <a:endParaRPr lang="en-US" sz="1500" dirty="0" smtClean="0"/>
          </a:p>
          <a:p>
            <a:r>
              <a:rPr lang="en-US" sz="3500" dirty="0" smtClean="0"/>
              <a:t>Lack of adequate corrective action plans</a:t>
            </a:r>
            <a:endParaRPr lang="en-US" sz="3500" dirty="0"/>
          </a:p>
        </p:txBody>
      </p:sp>
      <p:sp>
        <p:nvSpPr>
          <p:cNvPr id="2" name="Title 1"/>
          <p:cNvSpPr>
            <a:spLocks noGrp="1"/>
          </p:cNvSpPr>
          <p:nvPr>
            <p:ph type="title"/>
          </p:nvPr>
        </p:nvSpPr>
        <p:spPr/>
        <p:txBody>
          <a:bodyPr>
            <a:normAutofit/>
          </a:bodyPr>
          <a:lstStyle/>
          <a:p>
            <a:r>
              <a:rPr lang="en-US" dirty="0" smtClean="0"/>
              <a:t> Problem Statements:</a:t>
            </a:r>
            <a:endParaRPr lang="en-US" dirty="0"/>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18</a:t>
            </a:fld>
            <a:endParaRPr kumimoji="0"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u="sng" dirty="0" smtClean="0"/>
              <a:t>July 15</a:t>
            </a:r>
            <a:r>
              <a:rPr lang="en-US" u="sng" baseline="30000" dirty="0" smtClean="0"/>
              <a:t>th</a:t>
            </a:r>
            <a:r>
              <a:rPr lang="en-US" dirty="0" smtClean="0"/>
              <a:t>-</a:t>
            </a:r>
            <a:r>
              <a:rPr lang="en-US" b="1" dirty="0" smtClean="0"/>
              <a:t>All</a:t>
            </a:r>
            <a:r>
              <a:rPr lang="en-US" dirty="0" smtClean="0"/>
              <a:t> agencies must submit the PB-1 form. All “key” agencies must also submit the PB-2 form.</a:t>
            </a:r>
          </a:p>
          <a:p>
            <a:r>
              <a:rPr lang="en-US" u="sng" dirty="0" smtClean="0"/>
              <a:t>August 15</a:t>
            </a:r>
            <a:r>
              <a:rPr lang="en-US" u="sng" baseline="30000" dirty="0" smtClean="0"/>
              <a:t>th</a:t>
            </a:r>
            <a:r>
              <a:rPr lang="en-US" dirty="0" smtClean="0"/>
              <a:t>-DFA will notify agencies of approved performance measure changes.</a:t>
            </a:r>
          </a:p>
          <a:p>
            <a:r>
              <a:rPr lang="en-US" dirty="0" smtClean="0"/>
              <a:t>Between July 15</a:t>
            </a:r>
            <a:r>
              <a:rPr lang="en-US" baseline="30000" dirty="0" smtClean="0"/>
              <a:t>th</a:t>
            </a:r>
            <a:r>
              <a:rPr lang="en-US" dirty="0" smtClean="0"/>
              <a:t> and August 15</a:t>
            </a:r>
            <a:r>
              <a:rPr lang="en-US" baseline="30000" dirty="0" smtClean="0"/>
              <a:t>th</a:t>
            </a:r>
            <a:r>
              <a:rPr lang="en-US" dirty="0" smtClean="0"/>
              <a:t> DFA and LFC analysts will work together to review potential changes and, in some instances, meet with agencies to discuss those changes.</a:t>
            </a:r>
          </a:p>
          <a:p>
            <a:r>
              <a:rPr lang="en-US" u="sng" dirty="0" smtClean="0"/>
              <a:t>September 1</a:t>
            </a:r>
            <a:r>
              <a:rPr lang="en-US" u="sng" baseline="30000" dirty="0" smtClean="0"/>
              <a:t>st</a:t>
            </a:r>
            <a:r>
              <a:rPr lang="en-US" dirty="0" smtClean="0"/>
              <a:t>-Agencies will include requested FY16 targets, measure narratives, monitoring plans along with their strategic plans in the FY16 appropriation request.</a:t>
            </a:r>
            <a:endParaRPr lang="en-US" dirty="0"/>
          </a:p>
        </p:txBody>
      </p:sp>
      <p:sp>
        <p:nvSpPr>
          <p:cNvPr id="3" name="Slide Number Placeholder 2"/>
          <p:cNvSpPr>
            <a:spLocks noGrp="1"/>
          </p:cNvSpPr>
          <p:nvPr>
            <p:ph type="sldNum" sz="quarter" idx="12"/>
          </p:nvPr>
        </p:nvSpPr>
        <p:spPr/>
        <p:txBody>
          <a:bodyPr/>
          <a:lstStyle/>
          <a:p>
            <a:fld id="{2AA957AF-53C0-420B-9C2D-77DB1416566C}" type="slidenum">
              <a:rPr kumimoji="0" lang="en-US" smtClean="0"/>
              <a:pPr/>
              <a:t>19</a:t>
            </a:fld>
            <a:endParaRPr kumimoji="0" lang="en-US" dirty="0"/>
          </a:p>
        </p:txBody>
      </p:sp>
      <p:sp>
        <p:nvSpPr>
          <p:cNvPr id="4" name="Title 3"/>
          <p:cNvSpPr>
            <a:spLocks noGrp="1"/>
          </p:cNvSpPr>
          <p:nvPr>
            <p:ph type="title"/>
          </p:nvPr>
        </p:nvSpPr>
        <p:spPr/>
        <p:txBody>
          <a:bodyPr/>
          <a:lstStyle/>
          <a:p>
            <a:r>
              <a:rPr lang="en-US" dirty="0" smtClean="0"/>
              <a:t>Logistics &amp; Dates</a:t>
            </a:r>
            <a:endParaRPr lang="en-US" dirty="0"/>
          </a:p>
        </p:txBody>
      </p:sp>
    </p:spTree>
    <p:extLst>
      <p:ext uri="{BB962C8B-B14F-4D97-AF65-F5344CB8AC3E}">
        <p14:creationId xmlns:p14="http://schemas.microsoft.com/office/powerpoint/2010/main" val="392640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681228" indent="-571500">
              <a:lnSpc>
                <a:spcPct val="200000"/>
              </a:lnSpc>
              <a:buFont typeface="+mj-lt"/>
              <a:buAutoNum type="romanUcPeriod"/>
            </a:pPr>
            <a:r>
              <a:rPr lang="en-US" dirty="0" smtClean="0"/>
              <a:t>Effective Performance-Based Budgeting </a:t>
            </a:r>
          </a:p>
          <a:p>
            <a:pPr marL="681228" indent="-571500">
              <a:lnSpc>
                <a:spcPct val="200000"/>
              </a:lnSpc>
              <a:buFont typeface="+mj-lt"/>
              <a:buAutoNum type="romanUcPeriod"/>
            </a:pPr>
            <a:r>
              <a:rPr lang="en-US" dirty="0" smtClean="0"/>
              <a:t>Results First</a:t>
            </a:r>
          </a:p>
          <a:p>
            <a:pPr marL="681228" indent="-571500">
              <a:lnSpc>
                <a:spcPct val="200000"/>
              </a:lnSpc>
              <a:buFont typeface="+mj-lt"/>
              <a:buAutoNum type="romanUcPeriod"/>
            </a:pPr>
            <a:r>
              <a:rPr lang="en-US" dirty="0" smtClean="0"/>
              <a:t>Problem Statements </a:t>
            </a:r>
          </a:p>
          <a:p>
            <a:pPr marL="681228" indent="-571500">
              <a:lnSpc>
                <a:spcPct val="200000"/>
              </a:lnSpc>
              <a:buFont typeface="+mj-lt"/>
              <a:buAutoNum type="romanUcPeriod"/>
            </a:pPr>
            <a:r>
              <a:rPr lang="en-US" dirty="0" smtClean="0"/>
              <a:t>Common Performance Measure Issues</a:t>
            </a:r>
          </a:p>
          <a:p>
            <a:pPr marL="681228" indent="-571500">
              <a:lnSpc>
                <a:spcPct val="200000"/>
              </a:lnSpc>
              <a:buFont typeface="+mj-lt"/>
              <a:buAutoNum type="romanUcPeriod"/>
            </a:pPr>
            <a:r>
              <a:rPr lang="en-US" dirty="0" smtClean="0"/>
              <a:t>PBB Form Logistics </a:t>
            </a:r>
          </a:p>
          <a:p>
            <a:pPr marL="681228" indent="-571500">
              <a:lnSpc>
                <a:spcPct val="200000"/>
              </a:lnSpc>
              <a:buFont typeface="+mj-lt"/>
              <a:buAutoNum type="romanUcPeriod"/>
            </a:pPr>
            <a:r>
              <a:rPr lang="en-US" dirty="0" smtClean="0"/>
              <a:t>Working Session </a:t>
            </a:r>
          </a:p>
          <a:p>
            <a:pPr marL="681228" indent="-571500">
              <a:lnSpc>
                <a:spcPct val="200000"/>
              </a:lnSpc>
              <a:buFont typeface="+mj-lt"/>
              <a:buAutoNum type="romanUcPeriod"/>
            </a:pPr>
            <a:endParaRPr lang="en-US" dirty="0" smtClean="0"/>
          </a:p>
          <a:p>
            <a:pPr marL="681228" indent="-571500">
              <a:lnSpc>
                <a:spcPct val="200000"/>
              </a:lnSpc>
              <a:buFont typeface="+mj-lt"/>
              <a:buAutoNum type="romanUcPeriod"/>
            </a:pPr>
            <a:endParaRPr lang="en-US" dirty="0"/>
          </a:p>
        </p:txBody>
      </p:sp>
      <p:sp>
        <p:nvSpPr>
          <p:cNvPr id="2" name="Title 1"/>
          <p:cNvSpPr>
            <a:spLocks noGrp="1"/>
          </p:cNvSpPr>
          <p:nvPr>
            <p:ph type="title"/>
          </p:nvPr>
        </p:nvSpPr>
        <p:spPr/>
        <p:txBody>
          <a:bodyPr/>
          <a:lstStyle/>
          <a:p>
            <a:pPr algn="ctr"/>
            <a:r>
              <a:rPr lang="en-US" dirty="0" smtClean="0"/>
              <a:t>AGENDA</a:t>
            </a:r>
            <a:endParaRPr lang="en-US" dirty="0"/>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2</a:t>
            </a:fld>
            <a:endParaRPr kumimoji="0"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normAutofit fontScale="92500" lnSpcReduction="20000"/>
          </a:bodyPr>
          <a:lstStyle/>
          <a:p>
            <a:r>
              <a:rPr lang="en-US" dirty="0"/>
              <a:t>All approved FY15 performance measures for each program must be included on the </a:t>
            </a:r>
            <a:r>
              <a:rPr lang="en-US" dirty="0" smtClean="0"/>
              <a:t>form whether or not a change is being requested. </a:t>
            </a:r>
          </a:p>
          <a:p>
            <a:r>
              <a:rPr lang="en-US" dirty="0" smtClean="0"/>
              <a:t>Leave the following columns blank: “SBD Analyst Comments” “Consensus Reached?” and “Approved Measure.” Fill out all other columns.</a:t>
            </a:r>
          </a:p>
          <a:p>
            <a:r>
              <a:rPr lang="en-US" dirty="0" smtClean="0"/>
              <a:t>Agencies </a:t>
            </a:r>
            <a:r>
              <a:rPr lang="en-US" b="1" dirty="0" smtClean="0"/>
              <a:t>must </a:t>
            </a:r>
            <a:r>
              <a:rPr lang="en-US" dirty="0" smtClean="0"/>
              <a:t>include a rationale for all proposed changes in th</a:t>
            </a:r>
            <a:r>
              <a:rPr lang="en-US" dirty="0" smtClean="0"/>
              <a:t>e “Explanation” Column.</a:t>
            </a:r>
            <a:endParaRPr lang="en-US" dirty="0" smtClean="0"/>
          </a:p>
          <a:p>
            <a:r>
              <a:rPr lang="en-US" dirty="0" smtClean="0"/>
              <a:t>Common </a:t>
            </a:r>
            <a:r>
              <a:rPr lang="en-US" dirty="0" smtClean="0"/>
              <a:t>changes include:</a:t>
            </a:r>
          </a:p>
          <a:p>
            <a:pPr lvl="1"/>
            <a:r>
              <a:rPr lang="en-US" dirty="0" smtClean="0"/>
              <a:t>Discontinuing a </a:t>
            </a:r>
            <a:r>
              <a:rPr lang="en-US" dirty="0" smtClean="0"/>
              <a:t>measure</a:t>
            </a:r>
            <a:endParaRPr lang="en-US" dirty="0" smtClean="0"/>
          </a:p>
          <a:p>
            <a:pPr lvl="1"/>
            <a:r>
              <a:rPr lang="en-US" dirty="0" smtClean="0"/>
              <a:t>Modifying/updating language </a:t>
            </a:r>
          </a:p>
          <a:p>
            <a:pPr lvl="2"/>
            <a:r>
              <a:rPr lang="en-US" dirty="0" smtClean="0"/>
              <a:t>Examples: Splitting a measure into two. Replacing vague language.</a:t>
            </a:r>
          </a:p>
          <a:p>
            <a:pPr lvl="1"/>
            <a:r>
              <a:rPr lang="en-US" dirty="0" smtClean="0"/>
              <a:t>Adding an entirely new measure</a:t>
            </a:r>
          </a:p>
          <a:p>
            <a:endParaRPr lang="en-US" dirty="0"/>
          </a:p>
        </p:txBody>
      </p:sp>
      <p:sp>
        <p:nvSpPr>
          <p:cNvPr id="3" name="Slide Number Placeholder 2"/>
          <p:cNvSpPr>
            <a:spLocks noGrp="1"/>
          </p:cNvSpPr>
          <p:nvPr>
            <p:ph type="sldNum" sz="quarter" idx="12"/>
          </p:nvPr>
        </p:nvSpPr>
        <p:spPr/>
        <p:txBody>
          <a:bodyPr/>
          <a:lstStyle/>
          <a:p>
            <a:fld id="{2AA957AF-53C0-420B-9C2D-77DB1416566C}" type="slidenum">
              <a:rPr kumimoji="0" lang="en-US" smtClean="0"/>
              <a:pPr/>
              <a:t>20</a:t>
            </a:fld>
            <a:endParaRPr kumimoji="0" lang="en-US" dirty="0"/>
          </a:p>
        </p:txBody>
      </p:sp>
      <p:sp>
        <p:nvSpPr>
          <p:cNvPr id="4" name="Title 3"/>
          <p:cNvSpPr>
            <a:spLocks noGrp="1"/>
          </p:cNvSpPr>
          <p:nvPr>
            <p:ph type="title"/>
          </p:nvPr>
        </p:nvSpPr>
        <p:spPr/>
        <p:txBody>
          <a:bodyPr/>
          <a:lstStyle/>
          <a:p>
            <a:r>
              <a:rPr lang="en-US" dirty="0" smtClean="0"/>
              <a:t>PB-1</a:t>
            </a:r>
            <a:endParaRPr lang="en-US" dirty="0"/>
          </a:p>
        </p:txBody>
      </p:sp>
    </p:spTree>
    <p:extLst>
      <p:ext uri="{BB962C8B-B14F-4D97-AF65-F5344CB8AC3E}">
        <p14:creationId xmlns:p14="http://schemas.microsoft.com/office/powerpoint/2010/main" val="2224418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AA957AF-53C0-420B-9C2D-77DB1416566C}" type="slidenum">
              <a:rPr kumimoji="0" lang="en-US" smtClean="0"/>
              <a:pPr/>
              <a:t>21</a:t>
            </a:fld>
            <a:endParaRPr kumimoji="0" lang="en-US" dirty="0"/>
          </a:p>
        </p:txBody>
      </p:sp>
      <p:sp>
        <p:nvSpPr>
          <p:cNvPr id="4" name="Title 3"/>
          <p:cNvSpPr>
            <a:spLocks noGrp="1"/>
          </p:cNvSpPr>
          <p:nvPr>
            <p:ph type="title"/>
          </p:nvPr>
        </p:nvSpPr>
        <p:spPr/>
        <p:txBody>
          <a:bodyPr>
            <a:normAutofit fontScale="90000"/>
          </a:bodyPr>
          <a:lstStyle/>
          <a:p>
            <a:r>
              <a:rPr lang="en-US" sz="3900" dirty="0" smtClean="0"/>
              <a:t>PB-1 Example</a:t>
            </a:r>
            <a:r>
              <a:rPr lang="en-US" dirty="0" smtClean="0"/>
              <a:t/>
            </a:r>
            <a:br>
              <a:rPr lang="en-US" dirty="0" smtClean="0"/>
            </a:br>
            <a:endParaRPr lang="en-US" dirty="0"/>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762000"/>
            <a:ext cx="10134600" cy="5799138"/>
          </a:xfrm>
        </p:spPr>
      </p:pic>
    </p:spTree>
    <p:extLst>
      <p:ext uri="{BB962C8B-B14F-4D97-AF65-F5344CB8AC3E}">
        <p14:creationId xmlns:p14="http://schemas.microsoft.com/office/powerpoint/2010/main" val="2695794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Only “key” agencies should submit this form.</a:t>
            </a:r>
          </a:p>
          <a:p>
            <a:r>
              <a:rPr lang="en-US" dirty="0" smtClean="0"/>
              <a:t>Used to determine which </a:t>
            </a:r>
            <a:r>
              <a:rPr lang="en-US" i="1" dirty="0" smtClean="0"/>
              <a:t>FY15</a:t>
            </a:r>
            <a:r>
              <a:rPr lang="en-US" dirty="0" smtClean="0"/>
              <a:t> approved measures will be reported on a quarterly basis for FY15.</a:t>
            </a:r>
          </a:p>
          <a:p>
            <a:r>
              <a:rPr lang="en-US" dirty="0" smtClean="0"/>
              <a:t>For each measure </a:t>
            </a:r>
            <a:r>
              <a:rPr lang="en-US" dirty="0" smtClean="0"/>
              <a:t>agencies </a:t>
            </a:r>
            <a:r>
              <a:rPr lang="en-US" b="1" dirty="0" smtClean="0"/>
              <a:t>must</a:t>
            </a:r>
            <a:r>
              <a:rPr lang="en-US" dirty="0" smtClean="0"/>
              <a:t> </a:t>
            </a:r>
            <a:r>
              <a:rPr lang="en-US" dirty="0" smtClean="0"/>
              <a:t>provide a rationale in the “Explanation” column justifying the change.</a:t>
            </a:r>
          </a:p>
          <a:p>
            <a:r>
              <a:rPr lang="en-US" dirty="0" smtClean="0"/>
              <a:t>There are three </a:t>
            </a:r>
            <a:r>
              <a:rPr lang="en-US" dirty="0" smtClean="0"/>
              <a:t>possible options on the PB-2: </a:t>
            </a:r>
            <a:endParaRPr lang="en-US" dirty="0" smtClean="0"/>
          </a:p>
          <a:p>
            <a:pPr lvl="1"/>
            <a:r>
              <a:rPr lang="en-US" dirty="0"/>
              <a:t>C</a:t>
            </a:r>
            <a:r>
              <a:rPr lang="en-US" dirty="0" smtClean="0"/>
              <a:t>ontinuing to report a measure on a quarterly basis</a:t>
            </a:r>
          </a:p>
          <a:p>
            <a:pPr lvl="1"/>
            <a:r>
              <a:rPr lang="en-US" dirty="0"/>
              <a:t>A</a:t>
            </a:r>
            <a:r>
              <a:rPr lang="en-US" dirty="0" smtClean="0"/>
              <a:t>dding an already existing AGA measure to quarterly reporting </a:t>
            </a:r>
          </a:p>
          <a:p>
            <a:pPr lvl="1"/>
            <a:r>
              <a:rPr lang="en-US" dirty="0" smtClean="0"/>
              <a:t>Discontinuing quarterly reporting of a measure</a:t>
            </a:r>
          </a:p>
          <a:p>
            <a:r>
              <a:rPr lang="en-US" dirty="0" smtClean="0"/>
              <a:t>Leave </a:t>
            </a:r>
            <a:r>
              <a:rPr lang="en-US" dirty="0"/>
              <a:t>the following columns blank: “SBD Analyst Comments” “Consensus Reached?” and “Approved </a:t>
            </a:r>
            <a:r>
              <a:rPr lang="en-US" dirty="0" smtClean="0"/>
              <a:t>Measure.” Fill out all other columns.</a:t>
            </a:r>
            <a:endParaRPr lang="en-US" dirty="0"/>
          </a:p>
          <a:p>
            <a:endParaRPr lang="en-US" dirty="0"/>
          </a:p>
        </p:txBody>
      </p:sp>
      <p:sp>
        <p:nvSpPr>
          <p:cNvPr id="3" name="Slide Number Placeholder 2"/>
          <p:cNvSpPr>
            <a:spLocks noGrp="1"/>
          </p:cNvSpPr>
          <p:nvPr>
            <p:ph type="sldNum" sz="quarter" idx="12"/>
          </p:nvPr>
        </p:nvSpPr>
        <p:spPr/>
        <p:txBody>
          <a:bodyPr/>
          <a:lstStyle/>
          <a:p>
            <a:fld id="{2AA957AF-53C0-420B-9C2D-77DB1416566C}" type="slidenum">
              <a:rPr kumimoji="0" lang="en-US" smtClean="0"/>
              <a:pPr/>
              <a:t>22</a:t>
            </a:fld>
            <a:endParaRPr kumimoji="0" lang="en-US" dirty="0"/>
          </a:p>
        </p:txBody>
      </p:sp>
      <p:sp>
        <p:nvSpPr>
          <p:cNvPr id="4" name="Title 3"/>
          <p:cNvSpPr>
            <a:spLocks noGrp="1"/>
          </p:cNvSpPr>
          <p:nvPr>
            <p:ph type="title"/>
          </p:nvPr>
        </p:nvSpPr>
        <p:spPr/>
        <p:txBody>
          <a:bodyPr/>
          <a:lstStyle/>
          <a:p>
            <a:r>
              <a:rPr lang="en-US" dirty="0" smtClean="0"/>
              <a:t>PB-2</a:t>
            </a:r>
            <a:endParaRPr lang="en-US" dirty="0"/>
          </a:p>
        </p:txBody>
      </p:sp>
    </p:spTree>
    <p:extLst>
      <p:ext uri="{BB962C8B-B14F-4D97-AF65-F5344CB8AC3E}">
        <p14:creationId xmlns:p14="http://schemas.microsoft.com/office/powerpoint/2010/main" val="1829943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219200"/>
            <a:ext cx="8860632" cy="5188744"/>
          </a:xfrm>
        </p:spPr>
      </p:pic>
      <p:sp>
        <p:nvSpPr>
          <p:cNvPr id="3" name="Slide Number Placeholder 2"/>
          <p:cNvSpPr>
            <a:spLocks noGrp="1"/>
          </p:cNvSpPr>
          <p:nvPr>
            <p:ph type="sldNum" sz="quarter" idx="12"/>
          </p:nvPr>
        </p:nvSpPr>
        <p:spPr/>
        <p:txBody>
          <a:bodyPr/>
          <a:lstStyle/>
          <a:p>
            <a:fld id="{2AA957AF-53C0-420B-9C2D-77DB1416566C}" type="slidenum">
              <a:rPr kumimoji="0" lang="en-US" smtClean="0"/>
              <a:pPr/>
              <a:t>23</a:t>
            </a:fld>
            <a:endParaRPr kumimoji="0" lang="en-US" dirty="0"/>
          </a:p>
        </p:txBody>
      </p:sp>
      <p:sp>
        <p:nvSpPr>
          <p:cNvPr id="4" name="Title 3"/>
          <p:cNvSpPr>
            <a:spLocks noGrp="1"/>
          </p:cNvSpPr>
          <p:nvPr>
            <p:ph type="title"/>
          </p:nvPr>
        </p:nvSpPr>
        <p:spPr/>
        <p:txBody>
          <a:bodyPr>
            <a:normAutofit/>
          </a:bodyPr>
          <a:lstStyle/>
          <a:p>
            <a:r>
              <a:rPr lang="en-US" sz="3500" dirty="0" smtClean="0"/>
              <a:t>PB-2 Example</a:t>
            </a:r>
            <a:endParaRPr lang="en-US" sz="3500" dirty="0"/>
          </a:p>
        </p:txBody>
      </p:sp>
    </p:spTree>
    <p:extLst>
      <p:ext uri="{BB962C8B-B14F-4D97-AF65-F5344CB8AC3E}">
        <p14:creationId xmlns:p14="http://schemas.microsoft.com/office/powerpoint/2010/main" val="3581171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Narratives provide </a:t>
            </a:r>
            <a:r>
              <a:rPr lang="en-US" dirty="0"/>
              <a:t>greater context on any issues that would explain an agency’s difficulty in meeting a target or highlight what factors are helping the agency meet or even exceed a target. </a:t>
            </a:r>
            <a:endParaRPr lang="en-US" dirty="0" smtClean="0"/>
          </a:p>
          <a:p>
            <a:r>
              <a:rPr lang="en-US" b="1" dirty="0" smtClean="0"/>
              <a:t>Example:</a:t>
            </a:r>
            <a:r>
              <a:rPr lang="en-US" dirty="0" smtClean="0"/>
              <a:t> Taxation and Revenue Department-“Average wait time in </a:t>
            </a:r>
            <a:r>
              <a:rPr lang="en-US" dirty="0" err="1" smtClean="0"/>
              <a:t>qmatic</a:t>
            </a:r>
            <a:r>
              <a:rPr lang="en-US" dirty="0" smtClean="0"/>
              <a:t>-equipped offices in minutes.” FY12 Narrative-“Vacancies </a:t>
            </a:r>
            <a:r>
              <a:rPr lang="en-US" dirty="0"/>
              <a:t>continue to affect wait times in </a:t>
            </a:r>
            <a:r>
              <a:rPr lang="en-US" dirty="0" smtClean="0"/>
              <a:t>       the </a:t>
            </a:r>
            <a:r>
              <a:rPr lang="en-US" dirty="0"/>
              <a:t>field offices. The vacancy rate exceeded 19% with more than 40 vacant positions in each of the four quarters. In addition to budget and other hiring limitations, background checks that are now required for all field office positions are taking many weeks to complete</a:t>
            </a:r>
            <a:r>
              <a:rPr lang="en-US" dirty="0" smtClean="0"/>
              <a:t>.”</a:t>
            </a:r>
          </a:p>
          <a:p>
            <a:r>
              <a:rPr lang="en-US" b="1" dirty="0"/>
              <a:t>Discussion: </a:t>
            </a:r>
            <a:r>
              <a:rPr lang="en-US" dirty="0"/>
              <a:t>If lowering MVD wait times is deemed a priority for the LFC and/or the Executive, analysts could use this information to consider applying lower vacancy rates to help the division fill positions. </a:t>
            </a:r>
            <a:endParaRPr lang="en-US" dirty="0" smtClean="0"/>
          </a:p>
        </p:txBody>
      </p:sp>
      <p:sp>
        <p:nvSpPr>
          <p:cNvPr id="3" name="Slide Number Placeholder 2"/>
          <p:cNvSpPr>
            <a:spLocks noGrp="1"/>
          </p:cNvSpPr>
          <p:nvPr>
            <p:ph type="sldNum" sz="quarter" idx="12"/>
          </p:nvPr>
        </p:nvSpPr>
        <p:spPr/>
        <p:txBody>
          <a:bodyPr/>
          <a:lstStyle/>
          <a:p>
            <a:fld id="{2AA957AF-53C0-420B-9C2D-77DB1416566C}" type="slidenum">
              <a:rPr kumimoji="0" lang="en-US" smtClean="0"/>
              <a:pPr/>
              <a:t>24</a:t>
            </a:fld>
            <a:endParaRPr kumimoji="0" lang="en-US" dirty="0"/>
          </a:p>
        </p:txBody>
      </p:sp>
      <p:sp>
        <p:nvSpPr>
          <p:cNvPr id="4" name="Title 3"/>
          <p:cNvSpPr>
            <a:spLocks noGrp="1"/>
          </p:cNvSpPr>
          <p:nvPr>
            <p:ph type="title"/>
          </p:nvPr>
        </p:nvSpPr>
        <p:spPr/>
        <p:txBody>
          <a:bodyPr>
            <a:normAutofit fontScale="90000"/>
          </a:bodyPr>
          <a:lstStyle/>
          <a:p>
            <a:r>
              <a:rPr lang="en-US" dirty="0" smtClean="0"/>
              <a:t>Common Issues: Insufficient Narratives</a:t>
            </a:r>
            <a:endParaRPr lang="en-US" dirty="0"/>
          </a:p>
        </p:txBody>
      </p:sp>
    </p:spTree>
    <p:extLst>
      <p:ext uri="{BB962C8B-B14F-4D97-AF65-F5344CB8AC3E}">
        <p14:creationId xmlns:p14="http://schemas.microsoft.com/office/powerpoint/2010/main" val="2890466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525963"/>
          </a:xfrm>
        </p:spPr>
        <p:txBody>
          <a:bodyPr>
            <a:normAutofit/>
          </a:bodyPr>
          <a:lstStyle/>
          <a:p>
            <a:r>
              <a:rPr lang="en-US" sz="2100" dirty="0"/>
              <a:t>Measures with multiple targets often lead to confusion when setting </a:t>
            </a:r>
            <a:r>
              <a:rPr lang="en-US" sz="2100" dirty="0" smtClean="0"/>
              <a:t>targets and </a:t>
            </a:r>
            <a:r>
              <a:rPr lang="en-US" sz="2100" dirty="0"/>
              <a:t>reporting on </a:t>
            </a:r>
            <a:r>
              <a:rPr lang="en-US" sz="2100" dirty="0" smtClean="0"/>
              <a:t>results. </a:t>
            </a:r>
          </a:p>
          <a:p>
            <a:r>
              <a:rPr lang="en-US" sz="2100" b="1" dirty="0" smtClean="0"/>
              <a:t>Example: </a:t>
            </a:r>
            <a:r>
              <a:rPr lang="en-US" sz="2100" dirty="0"/>
              <a:t>Environment Department- “Number of site visits and assistance actions provided to public water systems to ensure compliance with the federal safe drinking water act regulations</a:t>
            </a:r>
            <a:r>
              <a:rPr lang="en-US" sz="2100" dirty="0" smtClean="0"/>
              <a:t>.”</a:t>
            </a:r>
          </a:p>
          <a:p>
            <a:r>
              <a:rPr lang="en-US" sz="2100" b="1" dirty="0"/>
              <a:t>Discussion</a:t>
            </a:r>
            <a:r>
              <a:rPr lang="en-US" sz="2100" b="1" dirty="0" smtClean="0"/>
              <a:t>: </a:t>
            </a:r>
            <a:r>
              <a:rPr lang="en-US" sz="2100" dirty="0" smtClean="0"/>
              <a:t>In </a:t>
            </a:r>
            <a:r>
              <a:rPr lang="en-US" sz="2100" dirty="0"/>
              <a:t>FY11 and FY12 the target set by LFC and DFA was 180. However, the agency reported “520/4406” and “449/3675” in FY11 and FY12, respectively.  It is unclear whether the “180” was supposed to reflect site visits and assistance actions added together or if this amount only considered one or the other. </a:t>
            </a:r>
          </a:p>
        </p:txBody>
      </p:sp>
      <p:sp>
        <p:nvSpPr>
          <p:cNvPr id="3" name="Slide Number Placeholder 2"/>
          <p:cNvSpPr>
            <a:spLocks noGrp="1"/>
          </p:cNvSpPr>
          <p:nvPr>
            <p:ph type="sldNum" sz="quarter" idx="12"/>
          </p:nvPr>
        </p:nvSpPr>
        <p:spPr/>
        <p:txBody>
          <a:bodyPr/>
          <a:lstStyle/>
          <a:p>
            <a:fld id="{2AA957AF-53C0-420B-9C2D-77DB1416566C}" type="slidenum">
              <a:rPr kumimoji="0" lang="en-US" smtClean="0"/>
              <a:pPr/>
              <a:t>25</a:t>
            </a:fld>
            <a:endParaRPr kumimoji="0" lang="en-US" dirty="0"/>
          </a:p>
        </p:txBody>
      </p:sp>
      <p:sp>
        <p:nvSpPr>
          <p:cNvPr id="4" name="Title 3"/>
          <p:cNvSpPr>
            <a:spLocks noGrp="1"/>
          </p:cNvSpPr>
          <p:nvPr>
            <p:ph type="title"/>
          </p:nvPr>
        </p:nvSpPr>
        <p:spPr/>
        <p:txBody>
          <a:bodyPr>
            <a:normAutofit fontScale="90000"/>
          </a:bodyPr>
          <a:lstStyle/>
          <a:p>
            <a:r>
              <a:rPr lang="en-US" dirty="0" smtClean="0"/>
              <a:t>Common Issues: Multiple Targets</a:t>
            </a:r>
            <a:endParaRPr lang="en-US" dirty="0"/>
          </a:p>
        </p:txBody>
      </p:sp>
    </p:spTree>
    <p:extLst>
      <p:ext uri="{BB962C8B-B14F-4D97-AF65-F5344CB8AC3E}">
        <p14:creationId xmlns:p14="http://schemas.microsoft.com/office/powerpoint/2010/main" val="3175286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100" dirty="0"/>
              <a:t>Measures with unclear/confusing language are less effective than well-written measures because legislators, the Governor, the public, and even analysts may have difficulty interpreting targets and results. </a:t>
            </a:r>
            <a:endParaRPr lang="en-US" sz="2100" dirty="0" smtClean="0"/>
          </a:p>
          <a:p>
            <a:r>
              <a:rPr lang="en-US" sz="2100" b="1" dirty="0" smtClean="0"/>
              <a:t>Example 1: </a:t>
            </a:r>
            <a:r>
              <a:rPr lang="en-US" sz="2100" dirty="0" smtClean="0"/>
              <a:t>Department </a:t>
            </a:r>
            <a:r>
              <a:rPr lang="en-US" sz="2100" dirty="0"/>
              <a:t>of Health-“Percent of collectable third-party revenues at all agency facilities</a:t>
            </a:r>
            <a:r>
              <a:rPr lang="en-US" sz="2100" dirty="0" smtClean="0"/>
              <a:t>.”</a:t>
            </a:r>
          </a:p>
          <a:p>
            <a:r>
              <a:rPr lang="en-US" sz="2100" b="1" dirty="0"/>
              <a:t>Discussion: </a:t>
            </a:r>
            <a:r>
              <a:rPr lang="en-US" sz="2100" dirty="0"/>
              <a:t>This measure is actually trying to gauge the percent of third-party revenues collected by DOH out of the total amount that can be reimbursed to DOH from third-parties, like Medicaid. </a:t>
            </a:r>
          </a:p>
        </p:txBody>
      </p:sp>
      <p:sp>
        <p:nvSpPr>
          <p:cNvPr id="3" name="Slide Number Placeholder 2"/>
          <p:cNvSpPr>
            <a:spLocks noGrp="1"/>
          </p:cNvSpPr>
          <p:nvPr>
            <p:ph type="sldNum" sz="quarter" idx="12"/>
          </p:nvPr>
        </p:nvSpPr>
        <p:spPr/>
        <p:txBody>
          <a:bodyPr/>
          <a:lstStyle/>
          <a:p>
            <a:fld id="{2AA957AF-53C0-420B-9C2D-77DB1416566C}" type="slidenum">
              <a:rPr kumimoji="0" lang="en-US" smtClean="0"/>
              <a:pPr/>
              <a:t>26</a:t>
            </a:fld>
            <a:endParaRPr kumimoji="0" lang="en-US" dirty="0"/>
          </a:p>
        </p:txBody>
      </p:sp>
      <p:sp>
        <p:nvSpPr>
          <p:cNvPr id="4" name="Title 3"/>
          <p:cNvSpPr>
            <a:spLocks noGrp="1"/>
          </p:cNvSpPr>
          <p:nvPr>
            <p:ph type="title"/>
          </p:nvPr>
        </p:nvSpPr>
        <p:spPr/>
        <p:txBody>
          <a:bodyPr>
            <a:normAutofit fontScale="90000"/>
          </a:bodyPr>
          <a:lstStyle/>
          <a:p>
            <a:r>
              <a:rPr lang="en-US" dirty="0" smtClean="0"/>
              <a:t>Common Issues: Unclear Language</a:t>
            </a:r>
            <a:endParaRPr lang="en-US" dirty="0"/>
          </a:p>
        </p:txBody>
      </p:sp>
    </p:spTree>
    <p:extLst>
      <p:ext uri="{BB962C8B-B14F-4D97-AF65-F5344CB8AC3E}">
        <p14:creationId xmlns:p14="http://schemas.microsoft.com/office/powerpoint/2010/main" val="3669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500" b="1" dirty="0" smtClean="0"/>
              <a:t>Example 2: </a:t>
            </a:r>
            <a:r>
              <a:rPr lang="en-US" sz="2500" dirty="0" smtClean="0"/>
              <a:t>School for the Blind and </a:t>
            </a:r>
            <a:r>
              <a:rPr lang="en-US" sz="2500" dirty="0"/>
              <a:t>Visually </a:t>
            </a:r>
            <a:r>
              <a:rPr lang="en-US" sz="2500" dirty="0" smtClean="0"/>
              <a:t>Impaired-“NMSBVI </a:t>
            </a:r>
            <a:r>
              <a:rPr lang="en-US" sz="2500" dirty="0"/>
              <a:t>will foster an atmosphere of creativity that results in innovative practices and programs</a:t>
            </a:r>
            <a:r>
              <a:rPr lang="en-US" sz="2500" dirty="0" smtClean="0"/>
              <a:t>.”</a:t>
            </a:r>
          </a:p>
          <a:p>
            <a:r>
              <a:rPr lang="en-US" sz="2500" b="1" dirty="0" smtClean="0"/>
              <a:t>Discussion: </a:t>
            </a:r>
            <a:r>
              <a:rPr lang="en-US" sz="2500" dirty="0" smtClean="0"/>
              <a:t>What exactly is being measured is vague, making it difficult to collect clear quantifiable data. In this instance, the agency reported a 100% result based on a general sense that the atmosphere had been achieved.</a:t>
            </a:r>
            <a:endParaRPr lang="en-US" sz="2500" dirty="0"/>
          </a:p>
          <a:p>
            <a:pPr marL="109728" indent="0">
              <a:buNone/>
            </a:pPr>
            <a:endParaRPr lang="en-US" dirty="0" smtClean="0"/>
          </a:p>
        </p:txBody>
      </p:sp>
      <p:sp>
        <p:nvSpPr>
          <p:cNvPr id="3" name="Slide Number Placeholder 2"/>
          <p:cNvSpPr>
            <a:spLocks noGrp="1"/>
          </p:cNvSpPr>
          <p:nvPr>
            <p:ph type="sldNum" sz="quarter" idx="12"/>
          </p:nvPr>
        </p:nvSpPr>
        <p:spPr/>
        <p:txBody>
          <a:bodyPr/>
          <a:lstStyle/>
          <a:p>
            <a:fld id="{2AA957AF-53C0-420B-9C2D-77DB1416566C}" type="slidenum">
              <a:rPr kumimoji="0" lang="en-US" smtClean="0"/>
              <a:pPr/>
              <a:t>27</a:t>
            </a:fld>
            <a:endParaRPr kumimoji="0" lang="en-US" dirty="0"/>
          </a:p>
        </p:txBody>
      </p:sp>
      <p:sp>
        <p:nvSpPr>
          <p:cNvPr id="4" name="Title 3"/>
          <p:cNvSpPr>
            <a:spLocks noGrp="1"/>
          </p:cNvSpPr>
          <p:nvPr>
            <p:ph type="title"/>
          </p:nvPr>
        </p:nvSpPr>
        <p:spPr/>
        <p:txBody>
          <a:bodyPr>
            <a:normAutofit fontScale="90000"/>
          </a:bodyPr>
          <a:lstStyle/>
          <a:p>
            <a:r>
              <a:rPr lang="en-US" dirty="0" smtClean="0"/>
              <a:t>Common Issues: Unclear Language Continued</a:t>
            </a:r>
            <a:endParaRPr lang="en-US" dirty="0"/>
          </a:p>
        </p:txBody>
      </p:sp>
    </p:spTree>
    <p:extLst>
      <p:ext uri="{BB962C8B-B14F-4D97-AF65-F5344CB8AC3E}">
        <p14:creationId xmlns:p14="http://schemas.microsoft.com/office/powerpoint/2010/main" val="3737822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Some measures offer surface level information, providing no insight into the effectiveness of an agency nor offering any insights that could serve useful for policy decisions</a:t>
            </a:r>
            <a:r>
              <a:rPr lang="en-US" dirty="0" smtClean="0"/>
              <a:t>.</a:t>
            </a:r>
          </a:p>
          <a:p>
            <a:r>
              <a:rPr lang="en-US" b="1" dirty="0"/>
              <a:t>Example 1</a:t>
            </a:r>
            <a:r>
              <a:rPr lang="en-US" dirty="0"/>
              <a:t>: Aging and </a:t>
            </a:r>
            <a:r>
              <a:rPr lang="en-US" dirty="0" err="1" smtClean="0"/>
              <a:t>Longterm</a:t>
            </a:r>
            <a:r>
              <a:rPr lang="en-US" dirty="0" smtClean="0"/>
              <a:t> </a:t>
            </a:r>
            <a:r>
              <a:rPr lang="en-US" dirty="0"/>
              <a:t>Services </a:t>
            </a:r>
            <a:r>
              <a:rPr lang="en-US" dirty="0" smtClean="0"/>
              <a:t>Department-“Number of hours of respite care provided.”</a:t>
            </a:r>
          </a:p>
          <a:p>
            <a:r>
              <a:rPr lang="en-US" b="1" dirty="0" smtClean="0"/>
              <a:t>Discussion</a:t>
            </a:r>
            <a:r>
              <a:rPr lang="en-US" dirty="0" smtClean="0"/>
              <a:t>: This measure fails to address important questions that could easily be answered pertaining to agency performance. What is the impact of respite care on longevity? What percentage of individuals receiving care view it as satisfactory?</a:t>
            </a:r>
          </a:p>
          <a:p>
            <a:pPr marL="109728" indent="0">
              <a:buNone/>
            </a:pPr>
            <a:endParaRPr lang="en-US" dirty="0"/>
          </a:p>
        </p:txBody>
      </p:sp>
      <p:sp>
        <p:nvSpPr>
          <p:cNvPr id="3" name="Slide Number Placeholder 2"/>
          <p:cNvSpPr>
            <a:spLocks noGrp="1"/>
          </p:cNvSpPr>
          <p:nvPr>
            <p:ph type="sldNum" sz="quarter" idx="12"/>
          </p:nvPr>
        </p:nvSpPr>
        <p:spPr/>
        <p:txBody>
          <a:bodyPr/>
          <a:lstStyle/>
          <a:p>
            <a:fld id="{2AA957AF-53C0-420B-9C2D-77DB1416566C}" type="slidenum">
              <a:rPr kumimoji="0" lang="en-US" smtClean="0"/>
              <a:pPr/>
              <a:t>28</a:t>
            </a:fld>
            <a:endParaRPr kumimoji="0" lang="en-US" dirty="0"/>
          </a:p>
        </p:txBody>
      </p:sp>
      <p:sp>
        <p:nvSpPr>
          <p:cNvPr id="4" name="Title 3"/>
          <p:cNvSpPr>
            <a:spLocks noGrp="1"/>
          </p:cNvSpPr>
          <p:nvPr>
            <p:ph type="title"/>
          </p:nvPr>
        </p:nvSpPr>
        <p:spPr/>
        <p:txBody>
          <a:bodyPr>
            <a:normAutofit fontScale="90000"/>
          </a:bodyPr>
          <a:lstStyle/>
          <a:p>
            <a:r>
              <a:rPr lang="en-US" dirty="0" smtClean="0"/>
              <a:t>Common Issues: Measure Not Performance-Oriented</a:t>
            </a:r>
            <a:endParaRPr lang="en-US" dirty="0"/>
          </a:p>
        </p:txBody>
      </p:sp>
    </p:spTree>
    <p:extLst>
      <p:ext uri="{BB962C8B-B14F-4D97-AF65-F5344CB8AC3E}">
        <p14:creationId xmlns:p14="http://schemas.microsoft.com/office/powerpoint/2010/main" val="4194993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b="1" dirty="0" smtClean="0"/>
              <a:t>Example 2</a:t>
            </a:r>
            <a:r>
              <a:rPr lang="en-US" dirty="0" smtClean="0"/>
              <a:t>: Public School Insurance Authority- “Number of loss control prevention seminars.”</a:t>
            </a:r>
          </a:p>
          <a:p>
            <a:r>
              <a:rPr lang="en-US" b="1" dirty="0" smtClean="0"/>
              <a:t>Discussion</a:t>
            </a:r>
            <a:r>
              <a:rPr lang="en-US" dirty="0" smtClean="0"/>
              <a:t>: For FY15 this measure was changed to “Percent of schools complying with loss control prevention recommendations</a:t>
            </a:r>
            <a:r>
              <a:rPr lang="en-US" dirty="0"/>
              <a:t>.” </a:t>
            </a:r>
            <a:r>
              <a:rPr lang="en-US" dirty="0" smtClean="0"/>
              <a:t>The </a:t>
            </a:r>
            <a:r>
              <a:rPr lang="en-US" dirty="0"/>
              <a:t>original measure simply demonstrated that </a:t>
            </a:r>
            <a:r>
              <a:rPr lang="en-US" dirty="0" smtClean="0"/>
              <a:t>   seminars/trainings </a:t>
            </a:r>
            <a:r>
              <a:rPr lang="en-US" dirty="0"/>
              <a:t>were occurring. The new measure will provide data that reveals the impact of Public School Insurance Authority-led seminars on schools. </a:t>
            </a:r>
          </a:p>
        </p:txBody>
      </p:sp>
      <p:sp>
        <p:nvSpPr>
          <p:cNvPr id="3" name="Slide Number Placeholder 2"/>
          <p:cNvSpPr>
            <a:spLocks noGrp="1"/>
          </p:cNvSpPr>
          <p:nvPr>
            <p:ph type="sldNum" sz="quarter" idx="12"/>
          </p:nvPr>
        </p:nvSpPr>
        <p:spPr/>
        <p:txBody>
          <a:bodyPr/>
          <a:lstStyle/>
          <a:p>
            <a:fld id="{2AA957AF-53C0-420B-9C2D-77DB1416566C}" type="slidenum">
              <a:rPr kumimoji="0" lang="en-US" smtClean="0"/>
              <a:pPr/>
              <a:t>29</a:t>
            </a:fld>
            <a:endParaRPr kumimoji="0" lang="en-US" dirty="0"/>
          </a:p>
        </p:txBody>
      </p:sp>
      <p:sp>
        <p:nvSpPr>
          <p:cNvPr id="4" name="Title 3"/>
          <p:cNvSpPr>
            <a:spLocks noGrp="1"/>
          </p:cNvSpPr>
          <p:nvPr>
            <p:ph type="title"/>
          </p:nvPr>
        </p:nvSpPr>
        <p:spPr/>
        <p:txBody>
          <a:bodyPr>
            <a:normAutofit fontScale="90000"/>
          </a:bodyPr>
          <a:lstStyle/>
          <a:p>
            <a:r>
              <a:rPr lang="en-US" dirty="0" smtClean="0"/>
              <a:t>Common Issues: Measure Not Performance-Oriented Continued</a:t>
            </a:r>
            <a:endParaRPr lang="en-US" dirty="0"/>
          </a:p>
        </p:txBody>
      </p:sp>
    </p:spTree>
    <p:extLst>
      <p:ext uri="{BB962C8B-B14F-4D97-AF65-F5344CB8AC3E}">
        <p14:creationId xmlns:p14="http://schemas.microsoft.com/office/powerpoint/2010/main" val="1255408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Statute: Section 6-3A NMSA 1978</a:t>
            </a:r>
          </a:p>
          <a:p>
            <a:r>
              <a:rPr lang="en-US" dirty="0" smtClean="0"/>
              <a:t>Purpose: </a:t>
            </a:r>
          </a:p>
          <a:p>
            <a:pPr lvl="1"/>
            <a:r>
              <a:rPr lang="en-US" sz="2700" dirty="0" smtClean="0"/>
              <a:t>improve program coordination</a:t>
            </a:r>
          </a:p>
          <a:p>
            <a:pPr lvl="1"/>
            <a:r>
              <a:rPr lang="en-US" sz="2700" dirty="0" smtClean="0"/>
              <a:t>eliminate duplicate programs or activities </a:t>
            </a:r>
          </a:p>
          <a:p>
            <a:pPr lvl="1"/>
            <a:r>
              <a:rPr lang="en-US" sz="2700" dirty="0" smtClean="0"/>
              <a:t>provide better information to the Governor, the Legislature, and the public</a:t>
            </a:r>
          </a:p>
          <a:p>
            <a:endParaRPr lang="en-US" dirty="0"/>
          </a:p>
        </p:txBody>
      </p:sp>
      <p:sp>
        <p:nvSpPr>
          <p:cNvPr id="2" name="Title 1"/>
          <p:cNvSpPr>
            <a:spLocks noGrp="1"/>
          </p:cNvSpPr>
          <p:nvPr>
            <p:ph type="title"/>
          </p:nvPr>
        </p:nvSpPr>
        <p:spPr/>
        <p:txBody>
          <a:bodyPr>
            <a:normAutofit fontScale="90000"/>
          </a:bodyPr>
          <a:lstStyle/>
          <a:p>
            <a:r>
              <a:rPr lang="en-US" dirty="0" smtClean="0"/>
              <a:t>Accountability in Government Act (AGA) </a:t>
            </a:r>
            <a:endParaRPr lang="en-US" dirty="0"/>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3</a:t>
            </a:fld>
            <a:endParaRPr kumimoji="0"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Agencies will often refuse </a:t>
            </a:r>
            <a:r>
              <a:rPr lang="en-US" dirty="0"/>
              <a:t>to request a target and instead input “N/A” “</a:t>
            </a:r>
            <a:r>
              <a:rPr lang="en-US" dirty="0" smtClean="0"/>
              <a:t>none”, </a:t>
            </a:r>
            <a:r>
              <a:rPr lang="en-US" dirty="0"/>
              <a:t>“baseline” or leave the field blank altogether. This can pose a challenge to LFC and DFA analysts when making recommendations. </a:t>
            </a:r>
            <a:endParaRPr lang="en-US" dirty="0" smtClean="0"/>
          </a:p>
          <a:p>
            <a:r>
              <a:rPr lang="en-US" b="1" dirty="0" smtClean="0"/>
              <a:t>Example:</a:t>
            </a:r>
            <a:r>
              <a:rPr lang="en-US" dirty="0" smtClean="0"/>
              <a:t> General </a:t>
            </a:r>
            <a:r>
              <a:rPr lang="en-US" dirty="0"/>
              <a:t>Services Department-“Percent reduction in the average cost per public liability claim.” </a:t>
            </a:r>
            <a:endParaRPr lang="en-US" dirty="0" smtClean="0"/>
          </a:p>
          <a:p>
            <a:r>
              <a:rPr lang="en-US" b="1" dirty="0"/>
              <a:t>Discussion</a:t>
            </a:r>
            <a:r>
              <a:rPr lang="en-US" b="1" dirty="0" smtClean="0"/>
              <a:t>:</a:t>
            </a:r>
            <a:r>
              <a:rPr lang="en-US" dirty="0" smtClean="0"/>
              <a:t> The </a:t>
            </a:r>
            <a:r>
              <a:rPr lang="en-US" dirty="0"/>
              <a:t>average cost per public liability claim over the past several fiscal years is information that the agency had readily available. Ultimately, the DFA and LFC analysts used that information to make a recommendation. If the analysts had adopted the agency’s request for essentially no target, which sometimes happens, it would effectively be as if the measure did not exist for that fiscal year because an agency would not be held accountable to a target. </a:t>
            </a:r>
            <a:r>
              <a:rPr lang="en-US" dirty="0" smtClean="0"/>
              <a:t> </a:t>
            </a:r>
            <a:endParaRPr lang="en-US" dirty="0"/>
          </a:p>
        </p:txBody>
      </p:sp>
      <p:sp>
        <p:nvSpPr>
          <p:cNvPr id="3" name="Slide Number Placeholder 2"/>
          <p:cNvSpPr>
            <a:spLocks noGrp="1"/>
          </p:cNvSpPr>
          <p:nvPr>
            <p:ph type="sldNum" sz="quarter" idx="12"/>
          </p:nvPr>
        </p:nvSpPr>
        <p:spPr/>
        <p:txBody>
          <a:bodyPr/>
          <a:lstStyle/>
          <a:p>
            <a:fld id="{2AA957AF-53C0-420B-9C2D-77DB1416566C}" type="slidenum">
              <a:rPr kumimoji="0" lang="en-US" smtClean="0"/>
              <a:pPr/>
              <a:t>30</a:t>
            </a:fld>
            <a:endParaRPr kumimoji="0" lang="en-US" dirty="0"/>
          </a:p>
        </p:txBody>
      </p:sp>
      <p:sp>
        <p:nvSpPr>
          <p:cNvPr id="4" name="Title 3"/>
          <p:cNvSpPr>
            <a:spLocks noGrp="1"/>
          </p:cNvSpPr>
          <p:nvPr>
            <p:ph type="title"/>
          </p:nvPr>
        </p:nvSpPr>
        <p:spPr/>
        <p:txBody>
          <a:bodyPr>
            <a:normAutofit fontScale="90000"/>
          </a:bodyPr>
          <a:lstStyle/>
          <a:p>
            <a:r>
              <a:rPr lang="en-US" dirty="0" smtClean="0"/>
              <a:t>Common Issues: Agency Refusal to Request Target</a:t>
            </a:r>
            <a:endParaRPr lang="en-US" dirty="0"/>
          </a:p>
        </p:txBody>
      </p:sp>
    </p:spTree>
    <p:extLst>
      <p:ext uri="{BB962C8B-B14F-4D97-AF65-F5344CB8AC3E}">
        <p14:creationId xmlns:p14="http://schemas.microsoft.com/office/powerpoint/2010/main" val="14683586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772400" cy="4800600"/>
          </a:xfrm>
        </p:spPr>
        <p:txBody>
          <a:bodyPr>
            <a:normAutofit/>
          </a:bodyPr>
          <a:lstStyle/>
          <a:p>
            <a:pPr>
              <a:buNone/>
            </a:pPr>
            <a:r>
              <a:rPr lang="en-US" sz="2800" b="1" dirty="0" smtClean="0"/>
              <a:t>1</a:t>
            </a:r>
            <a:r>
              <a:rPr lang="en-US" sz="2800" b="1" baseline="30000" dirty="0" smtClean="0"/>
              <a:t>st</a:t>
            </a:r>
            <a:r>
              <a:rPr lang="en-US" sz="2800" b="1" dirty="0" smtClean="0"/>
              <a:t> Activity:</a:t>
            </a:r>
          </a:p>
          <a:p>
            <a:pPr>
              <a:buNone/>
            </a:pPr>
            <a:r>
              <a:rPr lang="en-US" sz="2800" b="1" dirty="0" smtClean="0"/>
              <a:t>Which </a:t>
            </a:r>
            <a:r>
              <a:rPr lang="en-US" sz="2800" b="1" smtClean="0"/>
              <a:t>Measure Doesn’t Belong?</a:t>
            </a:r>
            <a:endParaRPr lang="en-US" sz="2800" b="1" dirty="0" smtClean="0"/>
          </a:p>
          <a:p>
            <a:pPr>
              <a:buNone/>
            </a:pPr>
            <a:endParaRPr lang="en-US" sz="2800" b="1" u="sng" dirty="0" smtClean="0"/>
          </a:p>
          <a:p>
            <a:pPr>
              <a:buNone/>
            </a:pPr>
            <a:endParaRPr lang="en-US" sz="2800" b="1" dirty="0" smtClean="0"/>
          </a:p>
          <a:p>
            <a:pPr>
              <a:buNone/>
            </a:pPr>
            <a:r>
              <a:rPr lang="en-US" sz="2800" b="1" dirty="0" smtClean="0"/>
              <a:t>2</a:t>
            </a:r>
            <a:r>
              <a:rPr lang="en-US" sz="2800" b="1" baseline="30000" dirty="0" smtClean="0"/>
              <a:t>nd</a:t>
            </a:r>
            <a:r>
              <a:rPr lang="en-US" sz="2800" b="1" dirty="0" smtClean="0"/>
              <a:t> Activity:</a:t>
            </a:r>
          </a:p>
          <a:p>
            <a:pPr>
              <a:buNone/>
            </a:pPr>
            <a:r>
              <a:rPr lang="en-US" sz="2800" b="1" dirty="0" smtClean="0"/>
              <a:t>Group Review</a:t>
            </a:r>
            <a:endParaRPr lang="en-US" sz="2800" dirty="0" smtClean="0"/>
          </a:p>
          <a:p>
            <a:pPr lvl="0"/>
            <a:endParaRPr lang="en-US" sz="3200" dirty="0" smtClean="0"/>
          </a:p>
          <a:p>
            <a:endParaRPr lang="en-US" dirty="0"/>
          </a:p>
        </p:txBody>
      </p:sp>
      <p:sp>
        <p:nvSpPr>
          <p:cNvPr id="2" name="Title 1"/>
          <p:cNvSpPr>
            <a:spLocks noGrp="1"/>
          </p:cNvSpPr>
          <p:nvPr>
            <p:ph type="title"/>
          </p:nvPr>
        </p:nvSpPr>
        <p:spPr/>
        <p:txBody>
          <a:bodyPr/>
          <a:lstStyle/>
          <a:p>
            <a:r>
              <a:rPr lang="en-US" dirty="0" smtClean="0"/>
              <a:t>Working Session	</a:t>
            </a:r>
            <a:endParaRPr lang="en-US" dirty="0"/>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31</a:t>
            </a:fld>
            <a:endParaRPr kumimoji="0"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3200" dirty="0" smtClean="0"/>
              <a:t>The AGA establishes the framework for performance-based budgeting (PBB):</a:t>
            </a:r>
          </a:p>
          <a:p>
            <a:pPr lvl="1"/>
            <a:r>
              <a:rPr lang="en-US" sz="3200" dirty="0" smtClean="0"/>
              <a:t>Accountability </a:t>
            </a:r>
          </a:p>
          <a:p>
            <a:pPr lvl="1"/>
            <a:r>
              <a:rPr lang="en-US" sz="3200" dirty="0" smtClean="0"/>
              <a:t>Evaluating performance and assess progress</a:t>
            </a:r>
          </a:p>
          <a:p>
            <a:pPr lvl="1"/>
            <a:r>
              <a:rPr lang="en-US" sz="3200" dirty="0" smtClean="0"/>
              <a:t>Inform the public of benefits derived from the delivery of government services</a:t>
            </a:r>
            <a:endParaRPr lang="en-US" sz="3200" dirty="0"/>
          </a:p>
        </p:txBody>
      </p:sp>
      <p:sp>
        <p:nvSpPr>
          <p:cNvPr id="2" name="Title 1"/>
          <p:cNvSpPr>
            <a:spLocks noGrp="1"/>
          </p:cNvSpPr>
          <p:nvPr>
            <p:ph type="title"/>
          </p:nvPr>
        </p:nvSpPr>
        <p:spPr/>
        <p:txBody>
          <a:bodyPr>
            <a:normAutofit fontScale="90000"/>
          </a:bodyPr>
          <a:lstStyle/>
          <a:p>
            <a:r>
              <a:rPr lang="en-US" dirty="0" smtClean="0"/>
              <a:t>Accountability in Government Act (AGA) </a:t>
            </a:r>
            <a:endParaRPr lang="en-US" dirty="0"/>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4</a:t>
            </a:fld>
            <a:endParaRPr kumimoji="0"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76200" y="1905000"/>
          <a:ext cx="89154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76200" y="1771471"/>
            <a:ext cx="2895600" cy="1200329"/>
          </a:xfrm>
          <a:prstGeom prst="rect">
            <a:avLst/>
          </a:prstGeom>
          <a:noFill/>
        </p:spPr>
        <p:txBody>
          <a:bodyPr wrap="square" rtlCol="0">
            <a:spAutoFit/>
          </a:bodyPr>
          <a:lstStyle/>
          <a:p>
            <a:pPr algn="ctr"/>
            <a:r>
              <a:rPr lang="en-US" dirty="0" smtClean="0"/>
              <a:t>Policy Making</a:t>
            </a:r>
          </a:p>
          <a:p>
            <a:pPr algn="ctr"/>
            <a:r>
              <a:rPr lang="en-US" dirty="0" smtClean="0"/>
              <a:t>Strategic Planning</a:t>
            </a:r>
          </a:p>
          <a:p>
            <a:pPr algn="ctr"/>
            <a:r>
              <a:rPr lang="en-US" dirty="0" smtClean="0"/>
              <a:t>Performance Budgeting</a:t>
            </a:r>
          </a:p>
          <a:p>
            <a:endParaRPr lang="en-US" dirty="0"/>
          </a:p>
        </p:txBody>
      </p:sp>
      <p:sp>
        <p:nvSpPr>
          <p:cNvPr id="9" name="TextBox 8"/>
          <p:cNvSpPr txBox="1"/>
          <p:nvPr/>
        </p:nvSpPr>
        <p:spPr>
          <a:xfrm>
            <a:off x="2971800" y="1771471"/>
            <a:ext cx="2895600" cy="1200329"/>
          </a:xfrm>
          <a:prstGeom prst="rect">
            <a:avLst/>
          </a:prstGeom>
          <a:noFill/>
        </p:spPr>
        <p:txBody>
          <a:bodyPr wrap="square" rtlCol="0">
            <a:spAutoFit/>
          </a:bodyPr>
          <a:lstStyle/>
          <a:p>
            <a:pPr algn="ctr"/>
            <a:r>
              <a:rPr lang="en-US" dirty="0" smtClean="0"/>
              <a:t>Program Management</a:t>
            </a:r>
          </a:p>
          <a:p>
            <a:pPr algn="ctr"/>
            <a:r>
              <a:rPr lang="en-US" dirty="0" smtClean="0"/>
              <a:t>Management Processes</a:t>
            </a:r>
          </a:p>
          <a:p>
            <a:pPr algn="ctr"/>
            <a:r>
              <a:rPr lang="en-US" dirty="0" smtClean="0"/>
              <a:t>Performance Monitoring</a:t>
            </a:r>
          </a:p>
          <a:p>
            <a:endParaRPr lang="en-US" dirty="0"/>
          </a:p>
        </p:txBody>
      </p:sp>
      <p:sp>
        <p:nvSpPr>
          <p:cNvPr id="10" name="TextBox 9"/>
          <p:cNvSpPr txBox="1"/>
          <p:nvPr/>
        </p:nvSpPr>
        <p:spPr>
          <a:xfrm>
            <a:off x="6019800" y="1771471"/>
            <a:ext cx="2895600" cy="1200329"/>
          </a:xfrm>
          <a:prstGeom prst="rect">
            <a:avLst/>
          </a:prstGeom>
          <a:noFill/>
        </p:spPr>
        <p:txBody>
          <a:bodyPr wrap="square" rtlCol="0">
            <a:spAutoFit/>
          </a:bodyPr>
          <a:lstStyle/>
          <a:p>
            <a:pPr algn="ctr"/>
            <a:r>
              <a:rPr lang="en-US" dirty="0" smtClean="0"/>
              <a:t>Program Evaluation</a:t>
            </a:r>
          </a:p>
          <a:p>
            <a:pPr algn="ctr"/>
            <a:r>
              <a:rPr lang="en-US" dirty="0" smtClean="0"/>
              <a:t>Performance Audit</a:t>
            </a:r>
          </a:p>
          <a:p>
            <a:pPr algn="ctr"/>
            <a:r>
              <a:rPr lang="en-US" dirty="0" smtClean="0"/>
              <a:t>Financial/Internal Control Audit</a:t>
            </a:r>
            <a:endParaRPr lang="en-US" dirty="0"/>
          </a:p>
        </p:txBody>
      </p:sp>
      <p:sp>
        <p:nvSpPr>
          <p:cNvPr id="6" name="Title 5"/>
          <p:cNvSpPr>
            <a:spLocks noGrp="1"/>
          </p:cNvSpPr>
          <p:nvPr>
            <p:ph type="title"/>
          </p:nvPr>
        </p:nvSpPr>
        <p:spPr/>
        <p:txBody>
          <a:bodyPr>
            <a:normAutofit fontScale="90000"/>
          </a:bodyPr>
          <a:lstStyle/>
          <a:p>
            <a:r>
              <a:rPr lang="en-US" dirty="0" smtClean="0"/>
              <a:t>Performance-Based Budgeting Cycle</a:t>
            </a:r>
            <a:endParaRPr lang="en-US" dirty="0"/>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5</a:t>
            </a:fld>
            <a:endParaRPr kumimoji="0"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3733800" y="4343400"/>
            <a:ext cx="3962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Performance Measures</a:t>
            </a:r>
            <a:endParaRPr lang="en-US" dirty="0"/>
          </a:p>
        </p:txBody>
      </p:sp>
      <p:sp>
        <p:nvSpPr>
          <p:cNvPr id="14" name="Rectangle 13"/>
          <p:cNvSpPr/>
          <p:nvPr/>
        </p:nvSpPr>
        <p:spPr>
          <a:xfrm>
            <a:off x="3733800" y="5029200"/>
            <a:ext cx="3962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Monitoring, Tracking, Reporting</a:t>
            </a:r>
            <a:endParaRPr lang="en-US" dirty="0"/>
          </a:p>
        </p:txBody>
      </p:sp>
      <p:cxnSp>
        <p:nvCxnSpPr>
          <p:cNvPr id="18" name="Straight Connector 17"/>
          <p:cNvCxnSpPr/>
          <p:nvPr/>
        </p:nvCxnSpPr>
        <p:spPr>
          <a:xfrm>
            <a:off x="838200" y="1524000"/>
            <a:ext cx="2590800"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62000" y="1600200"/>
            <a:ext cx="2438400" cy="369332"/>
          </a:xfrm>
          <a:prstGeom prst="rect">
            <a:avLst/>
          </a:prstGeom>
          <a:noFill/>
        </p:spPr>
        <p:txBody>
          <a:bodyPr wrap="square" rtlCol="0">
            <a:spAutoFit/>
          </a:bodyPr>
          <a:lstStyle/>
          <a:p>
            <a:r>
              <a:rPr lang="en-US" dirty="0" smtClean="0"/>
              <a:t>Where are we now?</a:t>
            </a:r>
            <a:endParaRPr lang="en-US" dirty="0"/>
          </a:p>
        </p:txBody>
      </p:sp>
      <p:sp>
        <p:nvSpPr>
          <p:cNvPr id="24" name="TextBox 23"/>
          <p:cNvSpPr txBox="1"/>
          <p:nvPr/>
        </p:nvSpPr>
        <p:spPr>
          <a:xfrm>
            <a:off x="762000" y="2907268"/>
            <a:ext cx="3048000" cy="369332"/>
          </a:xfrm>
          <a:prstGeom prst="rect">
            <a:avLst/>
          </a:prstGeom>
          <a:noFill/>
        </p:spPr>
        <p:txBody>
          <a:bodyPr wrap="square" rtlCol="0">
            <a:spAutoFit/>
          </a:bodyPr>
          <a:lstStyle/>
          <a:p>
            <a:r>
              <a:rPr lang="en-US" dirty="0" smtClean="0"/>
              <a:t>Where do we want to be?</a:t>
            </a:r>
            <a:endParaRPr lang="en-US" dirty="0"/>
          </a:p>
        </p:txBody>
      </p:sp>
      <p:sp>
        <p:nvSpPr>
          <p:cNvPr id="25" name="TextBox 24"/>
          <p:cNvSpPr txBox="1"/>
          <p:nvPr/>
        </p:nvSpPr>
        <p:spPr>
          <a:xfrm>
            <a:off x="762000" y="3745468"/>
            <a:ext cx="2819400" cy="369332"/>
          </a:xfrm>
          <a:prstGeom prst="rect">
            <a:avLst/>
          </a:prstGeom>
          <a:noFill/>
        </p:spPr>
        <p:txBody>
          <a:bodyPr wrap="square" rtlCol="0">
            <a:spAutoFit/>
          </a:bodyPr>
          <a:lstStyle/>
          <a:p>
            <a:r>
              <a:rPr lang="en-US" dirty="0" smtClean="0"/>
              <a:t>How do we get there?</a:t>
            </a:r>
            <a:endParaRPr lang="en-US" dirty="0"/>
          </a:p>
        </p:txBody>
      </p:sp>
      <p:sp>
        <p:nvSpPr>
          <p:cNvPr id="26" name="TextBox 25"/>
          <p:cNvSpPr txBox="1"/>
          <p:nvPr/>
        </p:nvSpPr>
        <p:spPr>
          <a:xfrm>
            <a:off x="762000" y="4459069"/>
            <a:ext cx="2667000" cy="646331"/>
          </a:xfrm>
          <a:prstGeom prst="rect">
            <a:avLst/>
          </a:prstGeom>
          <a:noFill/>
        </p:spPr>
        <p:txBody>
          <a:bodyPr wrap="square" rtlCol="0">
            <a:spAutoFit/>
          </a:bodyPr>
          <a:lstStyle/>
          <a:p>
            <a:r>
              <a:rPr lang="en-US" dirty="0" smtClean="0"/>
              <a:t>What are measures of success?</a:t>
            </a:r>
            <a:endParaRPr lang="en-US" dirty="0"/>
          </a:p>
        </p:txBody>
      </p:sp>
      <p:sp>
        <p:nvSpPr>
          <p:cNvPr id="27" name="TextBox 26"/>
          <p:cNvSpPr txBox="1"/>
          <p:nvPr/>
        </p:nvSpPr>
        <p:spPr>
          <a:xfrm>
            <a:off x="762000" y="5297269"/>
            <a:ext cx="3124200" cy="646331"/>
          </a:xfrm>
          <a:prstGeom prst="rect">
            <a:avLst/>
          </a:prstGeom>
          <a:noFill/>
        </p:spPr>
        <p:txBody>
          <a:bodyPr wrap="square" rtlCol="0">
            <a:spAutoFit/>
          </a:bodyPr>
          <a:lstStyle/>
          <a:p>
            <a:r>
              <a:rPr lang="en-US" dirty="0" smtClean="0"/>
              <a:t>Are goals and objectives being fulfilled?</a:t>
            </a:r>
            <a:endParaRPr lang="en-US" dirty="0"/>
          </a:p>
        </p:txBody>
      </p:sp>
      <p:sp>
        <p:nvSpPr>
          <p:cNvPr id="28" name="Rectangle 27"/>
          <p:cNvSpPr/>
          <p:nvPr/>
        </p:nvSpPr>
        <p:spPr>
          <a:xfrm>
            <a:off x="3733800" y="5791200"/>
            <a:ext cx="3962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Corrective Action Plan</a:t>
            </a:r>
            <a:endParaRPr lang="en-US" dirty="0"/>
          </a:p>
        </p:txBody>
      </p:sp>
      <p:sp>
        <p:nvSpPr>
          <p:cNvPr id="30" name="Slide Number Placeholder 29"/>
          <p:cNvSpPr>
            <a:spLocks noGrp="1"/>
          </p:cNvSpPr>
          <p:nvPr>
            <p:ph type="sldNum" sz="quarter" idx="12"/>
          </p:nvPr>
        </p:nvSpPr>
        <p:spPr/>
        <p:txBody>
          <a:bodyPr/>
          <a:lstStyle/>
          <a:p>
            <a:fld id="{2AA957AF-53C0-420B-9C2D-77DB1416566C}" type="slidenum">
              <a:rPr kumimoji="0" lang="en-US" smtClean="0"/>
              <a:pPr/>
              <a:t>6</a:t>
            </a:fld>
            <a:endParaRPr kumimoji="0" lang="en-US" dirty="0"/>
          </a:p>
        </p:txBody>
      </p:sp>
      <p:sp>
        <p:nvSpPr>
          <p:cNvPr id="45" name="Title 44"/>
          <p:cNvSpPr>
            <a:spLocks noGrp="1"/>
          </p:cNvSpPr>
          <p:nvPr>
            <p:ph type="title"/>
          </p:nvPr>
        </p:nvSpPr>
        <p:spPr/>
        <p:txBody>
          <a:bodyPr>
            <a:normAutofit fontScale="90000"/>
          </a:bodyPr>
          <a:lstStyle/>
          <a:p>
            <a:r>
              <a:rPr lang="en-US" dirty="0" smtClean="0"/>
              <a:t>Key Elements to Effective Strategic Planning</a:t>
            </a:r>
            <a:endParaRPr lang="en-US" dirty="0"/>
          </a:p>
        </p:txBody>
      </p:sp>
      <p:cxnSp>
        <p:nvCxnSpPr>
          <p:cNvPr id="33" name="Straight Connector 32"/>
          <p:cNvCxnSpPr/>
          <p:nvPr/>
        </p:nvCxnSpPr>
        <p:spPr>
          <a:xfrm>
            <a:off x="838200" y="2895600"/>
            <a:ext cx="259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838200" y="3657600"/>
            <a:ext cx="259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38200" y="4343400"/>
            <a:ext cx="2590800"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3733800" y="1524000"/>
            <a:ext cx="3962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Internal/External Assessment</a:t>
            </a:r>
            <a:endParaRPr lang="en-US" dirty="0"/>
          </a:p>
        </p:txBody>
      </p:sp>
      <p:sp>
        <p:nvSpPr>
          <p:cNvPr id="37" name="Rectangle 36"/>
          <p:cNvSpPr/>
          <p:nvPr/>
        </p:nvSpPr>
        <p:spPr>
          <a:xfrm>
            <a:off x="3733800" y="2209800"/>
            <a:ext cx="3962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Mission</a:t>
            </a:r>
            <a:endParaRPr lang="en-US" dirty="0"/>
          </a:p>
        </p:txBody>
      </p:sp>
      <p:sp>
        <p:nvSpPr>
          <p:cNvPr id="38" name="Rectangle 37"/>
          <p:cNvSpPr/>
          <p:nvPr/>
        </p:nvSpPr>
        <p:spPr>
          <a:xfrm>
            <a:off x="3733800" y="2895600"/>
            <a:ext cx="3962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Vision</a:t>
            </a:r>
            <a:endParaRPr lang="en-US" dirty="0"/>
          </a:p>
        </p:txBody>
      </p:sp>
      <p:sp>
        <p:nvSpPr>
          <p:cNvPr id="39" name="Rectangle 38"/>
          <p:cNvSpPr/>
          <p:nvPr/>
        </p:nvSpPr>
        <p:spPr>
          <a:xfrm>
            <a:off x="3733800" y="3657600"/>
            <a:ext cx="3962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Goals and Objectives</a:t>
            </a:r>
            <a:endParaRPr lang="en-US" dirty="0"/>
          </a:p>
        </p:txBody>
      </p:sp>
      <p:cxnSp>
        <p:nvCxnSpPr>
          <p:cNvPr id="40" name="Straight Connector 39"/>
          <p:cNvCxnSpPr/>
          <p:nvPr/>
        </p:nvCxnSpPr>
        <p:spPr>
          <a:xfrm>
            <a:off x="838200" y="5029200"/>
            <a:ext cx="25908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05800" cy="4724400"/>
          </a:xfrm>
        </p:spPr>
        <p:txBody>
          <a:bodyPr>
            <a:normAutofit/>
          </a:bodyPr>
          <a:lstStyle/>
          <a:p>
            <a:r>
              <a:rPr lang="en-US" sz="3000" dirty="0" smtClean="0"/>
              <a:t>Relevant </a:t>
            </a:r>
          </a:p>
          <a:p>
            <a:r>
              <a:rPr lang="en-US" sz="3000" dirty="0" smtClean="0"/>
              <a:t>Reliable </a:t>
            </a:r>
          </a:p>
          <a:p>
            <a:r>
              <a:rPr lang="en-US" sz="3000" dirty="0" smtClean="0"/>
              <a:t>Accessible </a:t>
            </a:r>
          </a:p>
          <a:p>
            <a:r>
              <a:rPr lang="en-US" sz="3000" dirty="0" smtClean="0"/>
              <a:t>Results-oriented </a:t>
            </a:r>
          </a:p>
          <a:p>
            <a:r>
              <a:rPr lang="en-US" sz="3000" dirty="0" smtClean="0"/>
              <a:t>Efficient </a:t>
            </a:r>
          </a:p>
          <a:p>
            <a:r>
              <a:rPr lang="en-US" sz="3000" dirty="0" smtClean="0"/>
              <a:t>Prioritization</a:t>
            </a:r>
          </a:p>
          <a:p>
            <a:r>
              <a:rPr lang="en-US" sz="3000" dirty="0" smtClean="0"/>
              <a:t>Comparable</a:t>
            </a:r>
            <a:endParaRPr lang="en-US" sz="3000" dirty="0"/>
          </a:p>
        </p:txBody>
      </p:sp>
      <p:sp>
        <p:nvSpPr>
          <p:cNvPr id="2" name="Title 1"/>
          <p:cNvSpPr>
            <a:spLocks noGrp="1"/>
          </p:cNvSpPr>
          <p:nvPr>
            <p:ph type="title"/>
          </p:nvPr>
        </p:nvSpPr>
        <p:spPr/>
        <p:txBody>
          <a:bodyPr>
            <a:normAutofit fontScale="90000"/>
          </a:bodyPr>
          <a:lstStyle/>
          <a:p>
            <a:r>
              <a:rPr lang="en-US" dirty="0" smtClean="0"/>
              <a:t>Key Elements to Effective Performance Measures </a:t>
            </a:r>
            <a:endParaRPr lang="en-US" dirty="0"/>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7</a:t>
            </a:fld>
            <a:endParaRPr kumimoji="0"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fontScale="90000"/>
          </a:bodyPr>
          <a:lstStyle/>
          <a:p>
            <a:r>
              <a:rPr lang="en-US" dirty="0" smtClean="0"/>
              <a:t>Universe </a:t>
            </a:r>
            <a:r>
              <a:rPr lang="en-US" dirty="0"/>
              <a:t>of </a:t>
            </a:r>
            <a:r>
              <a:rPr lang="en-US" dirty="0" smtClean="0"/>
              <a:t>Performance Measures </a:t>
            </a:r>
            <a:endParaRPr lang="en-US" dirty="0"/>
          </a:p>
        </p:txBody>
      </p:sp>
      <p:grpSp>
        <p:nvGrpSpPr>
          <p:cNvPr id="2" name="Group 5"/>
          <p:cNvGrpSpPr>
            <a:grpSpLocks noChangeAspect="1"/>
          </p:cNvGrpSpPr>
          <p:nvPr/>
        </p:nvGrpSpPr>
        <p:grpSpPr bwMode="auto">
          <a:xfrm>
            <a:off x="1676400" y="1219200"/>
            <a:ext cx="5616474" cy="4800600"/>
            <a:chOff x="2866" y="1845"/>
            <a:chExt cx="6343" cy="4656"/>
          </a:xfrm>
        </p:grpSpPr>
        <p:sp>
          <p:nvSpPr>
            <p:cNvPr id="6" name="AutoShape 6"/>
            <p:cNvSpPr>
              <a:spLocks noChangeAspect="1" noChangeArrowheads="1"/>
            </p:cNvSpPr>
            <p:nvPr/>
          </p:nvSpPr>
          <p:spPr bwMode="auto">
            <a:xfrm>
              <a:off x="3038" y="1845"/>
              <a:ext cx="6171" cy="437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7" name="Oval 7"/>
            <p:cNvSpPr>
              <a:spLocks noChangeArrowheads="1"/>
            </p:cNvSpPr>
            <p:nvPr/>
          </p:nvSpPr>
          <p:spPr bwMode="auto">
            <a:xfrm>
              <a:off x="3038" y="2323"/>
              <a:ext cx="4541" cy="3892"/>
            </a:xfrm>
            <a:prstGeom prst="ellipse">
              <a:avLst/>
            </a:prstGeom>
            <a:solidFill>
              <a:srgbClr val="99CCFF">
                <a:alpha val="50000"/>
              </a:srgb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Text Box 8"/>
            <p:cNvSpPr txBox="1">
              <a:spLocks noChangeArrowheads="1"/>
            </p:cNvSpPr>
            <p:nvPr/>
          </p:nvSpPr>
          <p:spPr bwMode="auto">
            <a:xfrm>
              <a:off x="3362" y="3475"/>
              <a:ext cx="2109" cy="1297"/>
            </a:xfrm>
            <a:prstGeom prst="rect">
              <a:avLst/>
            </a:prstGeom>
            <a:noFill/>
            <a:ln w="9525">
              <a:noFill/>
              <a:miter lim="800000"/>
              <a:headEnd/>
              <a:tailEnd/>
            </a:ln>
          </p:spPr>
          <p:txBody>
            <a:bodyPr vert="horz" wrap="square" lIns="82296" tIns="41148" rIns="82296" bIns="41148"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Accountability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in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Government Act Measures</a:t>
              </a:r>
            </a:p>
          </p:txBody>
        </p:sp>
        <p:sp>
          <p:nvSpPr>
            <p:cNvPr id="9" name="Oval 9"/>
            <p:cNvSpPr>
              <a:spLocks noChangeArrowheads="1"/>
            </p:cNvSpPr>
            <p:nvPr/>
          </p:nvSpPr>
          <p:spPr bwMode="auto">
            <a:xfrm>
              <a:off x="5471" y="2988"/>
              <a:ext cx="1946" cy="1784"/>
            </a:xfrm>
            <a:prstGeom prst="ellipse">
              <a:avLst/>
            </a:prstGeom>
            <a:solidFill>
              <a:schemeClr val="accent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Oval 12"/>
            <p:cNvSpPr>
              <a:spLocks noChangeArrowheads="1"/>
            </p:cNvSpPr>
            <p:nvPr/>
          </p:nvSpPr>
          <p:spPr bwMode="auto">
            <a:xfrm>
              <a:off x="2866" y="1845"/>
              <a:ext cx="6335" cy="4656"/>
            </a:xfrm>
            <a:prstGeom prst="ellipse">
              <a:avLst/>
            </a:prstGeom>
            <a:solidFill>
              <a:srgbClr val="CCFFFF">
                <a:alpha val="50000"/>
              </a:srgb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Oval 11"/>
            <p:cNvSpPr>
              <a:spLocks noChangeArrowheads="1"/>
            </p:cNvSpPr>
            <p:nvPr/>
          </p:nvSpPr>
          <p:spPr bwMode="auto">
            <a:xfrm>
              <a:off x="4984" y="4124"/>
              <a:ext cx="1946" cy="1784"/>
            </a:xfrm>
            <a:prstGeom prst="ellipse">
              <a:avLst/>
            </a:prstGeom>
            <a:solidFill>
              <a:srgbClr val="666633">
                <a:alpha val="50000"/>
              </a:srgb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Text Box 13"/>
            <p:cNvSpPr txBox="1">
              <a:spLocks noChangeArrowheads="1"/>
            </p:cNvSpPr>
            <p:nvPr/>
          </p:nvSpPr>
          <p:spPr bwMode="auto">
            <a:xfrm>
              <a:off x="5309" y="4772"/>
              <a:ext cx="1297" cy="811"/>
            </a:xfrm>
            <a:prstGeom prst="rect">
              <a:avLst/>
            </a:prstGeom>
            <a:noFill/>
            <a:ln w="9525">
              <a:noFill/>
              <a:miter lim="800000"/>
              <a:headEnd/>
              <a:tailEnd/>
            </a:ln>
          </p:spPr>
          <p:txBody>
            <a:bodyPr vert="horz" wrap="square" lIns="82296" tIns="41148" rIns="82296" bIns="41148"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HB2 Measures</a:t>
              </a:r>
            </a:p>
          </p:txBody>
        </p:sp>
        <p:sp>
          <p:nvSpPr>
            <p:cNvPr id="15" name="Text Box 15"/>
            <p:cNvSpPr txBox="1">
              <a:spLocks noChangeArrowheads="1"/>
            </p:cNvSpPr>
            <p:nvPr/>
          </p:nvSpPr>
          <p:spPr bwMode="auto">
            <a:xfrm>
              <a:off x="5795" y="3150"/>
              <a:ext cx="1298" cy="974"/>
            </a:xfrm>
            <a:prstGeom prst="rect">
              <a:avLst/>
            </a:prstGeom>
            <a:noFill/>
            <a:ln w="9525">
              <a:noFill/>
              <a:miter lim="800000"/>
              <a:headEnd/>
              <a:tailEnd/>
            </a:ln>
          </p:spPr>
          <p:txBody>
            <a:bodyPr vert="horz" wrap="square" lIns="82296" tIns="41148" rIns="82296" bIns="41148"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Key Quarterly Measures</a:t>
              </a:r>
            </a:p>
          </p:txBody>
        </p:sp>
        <p:sp>
          <p:nvSpPr>
            <p:cNvPr id="16" name="Text Box 16"/>
            <p:cNvSpPr txBox="1">
              <a:spLocks noChangeArrowheads="1"/>
            </p:cNvSpPr>
            <p:nvPr/>
          </p:nvSpPr>
          <p:spPr bwMode="auto">
            <a:xfrm>
              <a:off x="7771" y="3645"/>
              <a:ext cx="1298" cy="973"/>
            </a:xfrm>
            <a:prstGeom prst="rect">
              <a:avLst/>
            </a:prstGeom>
            <a:noFill/>
            <a:ln w="9525">
              <a:noFill/>
              <a:miter lim="800000"/>
              <a:headEnd/>
              <a:tailEnd/>
            </a:ln>
          </p:spPr>
          <p:txBody>
            <a:bodyPr vert="horz" wrap="square" lIns="82296" tIns="41148" rIns="82296" bIns="41148"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Agency Internal Measures</a:t>
              </a:r>
            </a:p>
          </p:txBody>
        </p:sp>
      </p:grpSp>
      <p:sp>
        <p:nvSpPr>
          <p:cNvPr id="5838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25" name="Slide Number Placeholder 24"/>
          <p:cNvSpPr>
            <a:spLocks noGrp="1"/>
          </p:cNvSpPr>
          <p:nvPr>
            <p:ph type="sldNum" sz="quarter" idx="12"/>
          </p:nvPr>
        </p:nvSpPr>
        <p:spPr/>
        <p:txBody>
          <a:bodyPr/>
          <a:lstStyle/>
          <a:p>
            <a:fld id="{BB5BA85F-9629-4676-8698-6A50AA5C6369}"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ChangeArrowheads="1"/>
          </p:cNvSpPr>
          <p:nvPr>
            <p:ph idx="1"/>
          </p:nvPr>
        </p:nvSpPr>
        <p:spPr>
          <a:xfrm>
            <a:off x="457200" y="1371600"/>
            <a:ext cx="8001000" cy="4754563"/>
          </a:xfrm>
        </p:spPr>
        <p:txBody>
          <a:bodyPr>
            <a:normAutofit fontScale="92500" lnSpcReduction="10000"/>
          </a:bodyPr>
          <a:lstStyle/>
          <a:p>
            <a:r>
              <a:rPr lang="en-US" dirty="0" smtClean="0"/>
              <a:t>Can the measure be accurately benchmarked through best practices in other states?</a:t>
            </a:r>
          </a:p>
          <a:p>
            <a:endParaRPr lang="en-US" dirty="0" smtClean="0"/>
          </a:p>
          <a:p>
            <a:r>
              <a:rPr lang="en-US" dirty="0" smtClean="0"/>
              <a:t>Did the agency identify the performance  standards against which it will measure itself?</a:t>
            </a:r>
          </a:p>
          <a:p>
            <a:pPr>
              <a:buNone/>
            </a:pPr>
            <a:endParaRPr lang="en-US" dirty="0" smtClean="0"/>
          </a:p>
          <a:p>
            <a:r>
              <a:rPr lang="en-US" dirty="0" smtClean="0"/>
              <a:t>Example of National Data:</a:t>
            </a:r>
            <a:endParaRPr lang="en-US" dirty="0"/>
          </a:p>
          <a:p>
            <a:pPr lvl="1"/>
            <a:r>
              <a:rPr lang="en-US" dirty="0"/>
              <a:t>The Pew Center on the States Performance Report – Grading the </a:t>
            </a:r>
            <a:r>
              <a:rPr lang="en-US" dirty="0" smtClean="0"/>
              <a:t>States</a:t>
            </a:r>
          </a:p>
          <a:p>
            <a:pPr lvl="1">
              <a:buNone/>
            </a:pPr>
            <a:endParaRPr lang="en-US" dirty="0"/>
          </a:p>
          <a:p>
            <a:r>
              <a:rPr lang="en-US" dirty="0" smtClean="0"/>
              <a:t>Example of measure: For influenza, New Mexico adults have an immunization rate of 70% compared to the national rate of 69%.</a:t>
            </a:r>
          </a:p>
          <a:p>
            <a:endParaRPr lang="en-US" dirty="0"/>
          </a:p>
          <a:p>
            <a:pPr lvl="1"/>
            <a:endParaRPr lang="en-US" dirty="0"/>
          </a:p>
        </p:txBody>
      </p:sp>
      <p:sp>
        <p:nvSpPr>
          <p:cNvPr id="4" name="Slide Number Placeholder 5"/>
          <p:cNvSpPr>
            <a:spLocks noGrp="1"/>
          </p:cNvSpPr>
          <p:nvPr>
            <p:ph type="sldNum" sz="quarter" idx="12"/>
          </p:nvPr>
        </p:nvSpPr>
        <p:spPr/>
        <p:txBody>
          <a:bodyPr/>
          <a:lstStyle/>
          <a:p>
            <a:fld id="{6F989E90-FA87-4C12-BA89-FE34206D7061}" type="slidenum">
              <a:rPr lang="en-US"/>
              <a:pPr/>
              <a:t>9</a:t>
            </a:fld>
            <a:endParaRPr lang="en-US" dirty="0"/>
          </a:p>
        </p:txBody>
      </p:sp>
      <p:sp>
        <p:nvSpPr>
          <p:cNvPr id="112642" name="Rectangle 2"/>
          <p:cNvSpPr>
            <a:spLocks noGrp="1" noChangeArrowheads="1"/>
          </p:cNvSpPr>
          <p:nvPr>
            <p:ph type="title"/>
          </p:nvPr>
        </p:nvSpPr>
        <p:spPr/>
        <p:txBody>
          <a:bodyPr/>
          <a:lstStyle/>
          <a:p>
            <a:r>
              <a:rPr lang="en-US" dirty="0"/>
              <a:t>Benchmarking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2800</TotalTime>
  <Words>2474</Words>
  <Application>Microsoft Office PowerPoint</Application>
  <PresentationFormat>On-screen Show (4:3)</PresentationFormat>
  <Paragraphs>299</Paragraphs>
  <Slides>31</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Lucida Sans Unicode</vt:lpstr>
      <vt:lpstr>Verdana</vt:lpstr>
      <vt:lpstr>Wingdings 2</vt:lpstr>
      <vt:lpstr>Wingdings 3</vt:lpstr>
      <vt:lpstr>Concourse</vt:lpstr>
      <vt:lpstr>PowerPoint Presentation</vt:lpstr>
      <vt:lpstr>AGENDA</vt:lpstr>
      <vt:lpstr>Accountability in Government Act (AGA) </vt:lpstr>
      <vt:lpstr>Accountability in Government Act (AGA) </vt:lpstr>
      <vt:lpstr>Performance-Based Budgeting Cycle</vt:lpstr>
      <vt:lpstr>Key Elements to Effective Strategic Planning</vt:lpstr>
      <vt:lpstr>Key Elements to Effective Performance Measures </vt:lpstr>
      <vt:lpstr>Universe of Performance Measures </vt:lpstr>
      <vt:lpstr>Benchmarking </vt:lpstr>
      <vt:lpstr>Key Elements to Effective Performance Monitoring Plans </vt:lpstr>
      <vt:lpstr>Key Elements to Corrective Action Plans </vt:lpstr>
      <vt:lpstr>Examples of Performance-Based Budgeting </vt:lpstr>
      <vt:lpstr>New Mexico Results First  </vt:lpstr>
      <vt:lpstr>New Mexico Results First  </vt:lpstr>
      <vt:lpstr>PowerPoint Presentation</vt:lpstr>
      <vt:lpstr>New Mexico Results First</vt:lpstr>
      <vt:lpstr>New Mexico Results First</vt:lpstr>
      <vt:lpstr> Problem Statements:</vt:lpstr>
      <vt:lpstr>Logistics &amp; Dates</vt:lpstr>
      <vt:lpstr>PB-1</vt:lpstr>
      <vt:lpstr>PB-1 Example </vt:lpstr>
      <vt:lpstr>PB-2</vt:lpstr>
      <vt:lpstr>PB-2 Example</vt:lpstr>
      <vt:lpstr>Common Issues: Insufficient Narratives</vt:lpstr>
      <vt:lpstr>Common Issues: Multiple Targets</vt:lpstr>
      <vt:lpstr>Common Issues: Unclear Language</vt:lpstr>
      <vt:lpstr>Common Issues: Unclear Language Continued</vt:lpstr>
      <vt:lpstr>Common Issues: Measure Not Performance-Oriented</vt:lpstr>
      <vt:lpstr>Common Issues: Measure Not Performance-Oriented Continued</vt:lpstr>
      <vt:lpstr>Common Issues: Agency Refusal to Request Target</vt:lpstr>
      <vt:lpstr>Working Session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Legislative Finance Committee Staff Training May 3, 2011</dc:title>
  <dc:creator>Geisler, Greg</dc:creator>
  <cp:lastModifiedBy>Ben Goldblatt</cp:lastModifiedBy>
  <cp:revision>150</cp:revision>
  <dcterms:created xsi:type="dcterms:W3CDTF">2011-05-02T01:51:27Z</dcterms:created>
  <dcterms:modified xsi:type="dcterms:W3CDTF">2014-06-24T17:36:08Z</dcterms:modified>
</cp:coreProperties>
</file>