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2"/>
  </p:notesMasterIdLst>
  <p:sldIdLst>
    <p:sldId id="256" r:id="rId2"/>
    <p:sldId id="298" r:id="rId3"/>
    <p:sldId id="257" r:id="rId4"/>
    <p:sldId id="282" r:id="rId5"/>
    <p:sldId id="283" r:id="rId6"/>
    <p:sldId id="269" r:id="rId7"/>
    <p:sldId id="270" r:id="rId8"/>
    <p:sldId id="285" r:id="rId9"/>
    <p:sldId id="286" r:id="rId10"/>
    <p:sldId id="287" r:id="rId11"/>
    <p:sldId id="263" r:id="rId12"/>
    <p:sldId id="264" r:id="rId13"/>
    <p:sldId id="265" r:id="rId14"/>
    <p:sldId id="284" r:id="rId15"/>
    <p:sldId id="288" r:id="rId16"/>
    <p:sldId id="289" r:id="rId17"/>
    <p:sldId id="297" r:id="rId18"/>
    <p:sldId id="266" r:id="rId19"/>
    <p:sldId id="291" r:id="rId20"/>
    <p:sldId id="267" r:id="rId21"/>
    <p:sldId id="292" r:id="rId22"/>
    <p:sldId id="268" r:id="rId23"/>
    <p:sldId id="293" r:id="rId24"/>
    <p:sldId id="294" r:id="rId25"/>
    <p:sldId id="308" r:id="rId26"/>
    <p:sldId id="295" r:id="rId27"/>
    <p:sldId id="271" r:id="rId28"/>
    <p:sldId id="272" r:id="rId29"/>
    <p:sldId id="290" r:id="rId30"/>
    <p:sldId id="29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FY20 General</a:t>
            </a:r>
            <a:r>
              <a:rPr lang="en-US" b="1" baseline="0" dirty="0"/>
              <a:t> Fund Operating Budget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9-4695-986B-A9A411CF63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9-4695-986B-A9A411CF63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79-4695-986B-A9A411CF63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79-4695-986B-A9A411CF63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79-4695-986B-A9A411CF63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79-4695-986B-A9A411CF63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79-4695-986B-A9A411CF63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779-4695-986B-A9A411CF63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779-4695-986B-A9A411CF63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779-4695-986B-A9A411CF63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Legislative</c:v>
                </c:pt>
                <c:pt idx="1">
                  <c:v>Judicial</c:v>
                </c:pt>
                <c:pt idx="2">
                  <c:v>General Control</c:v>
                </c:pt>
                <c:pt idx="3">
                  <c:v>Commerce and Industry </c:v>
                </c:pt>
                <c:pt idx="4">
                  <c:v>Ag, Energy and Natural Resources</c:v>
                </c:pt>
                <c:pt idx="5">
                  <c:v>Health and Human Services</c:v>
                </c:pt>
                <c:pt idx="6">
                  <c:v>Public Safety</c:v>
                </c:pt>
                <c:pt idx="7">
                  <c:v>Transportation</c:v>
                </c:pt>
                <c:pt idx="8">
                  <c:v>K-12 Education</c:v>
                </c:pt>
                <c:pt idx="9">
                  <c:v>Higher Education</c:v>
                </c:pt>
              </c:strCache>
            </c:strRef>
          </c:cat>
          <c:val>
            <c:numRef>
              <c:f>Sheet1!$B$2:$B$11</c:f>
              <c:numCache>
                <c:formatCode>"$"#,##0.0</c:formatCode>
                <c:ptCount val="10"/>
                <c:pt idx="0">
                  <c:v>20731.599999999999</c:v>
                </c:pt>
                <c:pt idx="1">
                  <c:v>318833</c:v>
                </c:pt>
                <c:pt idx="2">
                  <c:v>147535.6</c:v>
                </c:pt>
                <c:pt idx="3">
                  <c:v>62622.1</c:v>
                </c:pt>
                <c:pt idx="4">
                  <c:v>75638.600000000006</c:v>
                </c:pt>
                <c:pt idx="5">
                  <c:v>1871387</c:v>
                </c:pt>
                <c:pt idx="6">
                  <c:v>468659.3</c:v>
                </c:pt>
                <c:pt idx="7">
                  <c:v>0</c:v>
                </c:pt>
                <c:pt idx="8">
                  <c:v>3251191.7</c:v>
                </c:pt>
                <c:pt idx="9">
                  <c:v>867043.3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779-4695-986B-A9A411CF6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FY20</a:t>
            </a:r>
            <a:r>
              <a:rPr lang="en-US" b="1" baseline="0" dirty="0"/>
              <a:t> Total Funds Operating Budget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A0-4A97-808F-79B7007C3E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A0-4A97-808F-79B7007C3E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A0-4A97-808F-79B7007C3E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6A0-4A97-808F-79B7007C3E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6A0-4A97-808F-79B7007C3E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6A0-4A97-808F-79B7007C3E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6A0-4A97-808F-79B7007C3E5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6A0-4A97-808F-79B7007C3E5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6A0-4A97-808F-79B7007C3E5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6A0-4A97-808F-79B7007C3E5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1C9BF5A-3E43-4DCD-A419-23DF69DC4A2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650E3B8-BBB8-453A-A1A8-B425005217EF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36A0-4A97-808F-79B7007C3E59}"/>
                </c:ext>
              </c:extLst>
            </c:dLbl>
            <c:dLbl>
              <c:idx val="1"/>
              <c:layout>
                <c:manualLayout>
                  <c:x val="0.1557277001061983"/>
                  <c:y val="-4.4018387311788261E-2"/>
                </c:manualLayout>
              </c:layout>
              <c:tx>
                <c:rich>
                  <a:bodyPr/>
                  <a:lstStyle/>
                  <a:p>
                    <a:fld id="{E614FCE8-5E60-412E-84A2-D105B0BAB8D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ABED996-206D-4D6E-868E-4158486671C4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6A0-4A97-808F-79B7007C3E5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713B0D-936B-4BF6-B58A-9FAED14F930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B9F81AC-F05D-43FE-8D10-4AF24D47D8A5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6A0-4A97-808F-79B7007C3E5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FFA2F55-BA8D-48D1-AB2B-F91C661DDF5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14EC450-9E28-4C77-A2F5-395A54A8B765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6A0-4A97-808F-79B7007C3E59}"/>
                </c:ext>
              </c:extLst>
            </c:dLbl>
            <c:dLbl>
              <c:idx val="4"/>
              <c:layout>
                <c:manualLayout>
                  <c:x val="3.4929577593913637E-2"/>
                  <c:y val="9.5347873101928618E-2"/>
                </c:manualLayout>
              </c:layout>
              <c:tx>
                <c:rich>
                  <a:bodyPr/>
                  <a:lstStyle/>
                  <a:p>
                    <a:fld id="{EABC388E-0D66-4071-9A5B-E28AF4F824B1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AFB3C22-1B86-4097-9CCF-6E948D95B60A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6A0-4A97-808F-79B7007C3E5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2C4AEB-1204-413F-8D53-7F83C17C806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9D8EB89-F292-45CA-A260-97144E2B2F38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6A0-4A97-808F-79B7007C3E5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42FFC2F-CF3D-41A1-8711-9B6FEA1C9CC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06A5489-1FE9-4090-8066-DE15FF30DC24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6A0-4A97-808F-79B7007C3E5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2DEAE11-7138-4307-A30B-9E2EAF7A443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CC4A0F1-0E38-4B20-881A-87D4325B56EB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6A0-4A97-808F-79B7007C3E59}"/>
                </c:ext>
              </c:extLst>
            </c:dLbl>
            <c:dLbl>
              <c:idx val="8"/>
              <c:layout>
                <c:manualLayout>
                  <c:x val="3.3474178527500544E-2"/>
                  <c:y val="-3.5755452413223227E-2"/>
                </c:manualLayout>
              </c:layout>
              <c:tx>
                <c:rich>
                  <a:bodyPr/>
                  <a:lstStyle/>
                  <a:p>
                    <a:fld id="{19745DED-1D45-4243-907C-394E84F75562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5A59DCC-6EB7-426E-97A8-BBC0C7F1A034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6A0-4A97-808F-79B7007C3E59}"/>
                </c:ext>
              </c:extLst>
            </c:dLbl>
            <c:dLbl>
              <c:idx val="9"/>
              <c:layout>
                <c:manualLayout>
                  <c:x val="-0.11588414519198607"/>
                  <c:y val="7.3808843500426432E-3"/>
                </c:manualLayout>
              </c:layout>
              <c:tx>
                <c:rich>
                  <a:bodyPr/>
                  <a:lstStyle/>
                  <a:p>
                    <a:fld id="{8A31D5A3-A24B-492B-B222-400A4C565BD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9BC2501-8C8B-49E9-89B2-4BA7E40E4F39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6A0-4A97-808F-79B7007C3E5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Sheet1!$A$16:$A$25</c:f>
              <c:strCache>
                <c:ptCount val="10"/>
                <c:pt idx="0">
                  <c:v>Legislative</c:v>
                </c:pt>
                <c:pt idx="1">
                  <c:v>Judicial</c:v>
                </c:pt>
                <c:pt idx="2">
                  <c:v>General Control</c:v>
                </c:pt>
                <c:pt idx="3">
                  <c:v>Commerce and Industry </c:v>
                </c:pt>
                <c:pt idx="4">
                  <c:v>Ag, Energy and Natural Resources</c:v>
                </c:pt>
                <c:pt idx="5">
                  <c:v>Health and Human Services</c:v>
                </c:pt>
                <c:pt idx="6">
                  <c:v>Public Safety</c:v>
                </c:pt>
                <c:pt idx="7">
                  <c:v>Transportation</c:v>
                </c:pt>
                <c:pt idx="8">
                  <c:v>K-12 Education</c:v>
                </c:pt>
                <c:pt idx="9">
                  <c:v>Higher Education</c:v>
                </c:pt>
              </c:strCache>
            </c:strRef>
          </c:cat>
          <c:val>
            <c:numRef>
              <c:f>Sheet1!$B$16:$B$25</c:f>
              <c:numCache>
                <c:formatCode>"$"#,##0.0</c:formatCode>
                <c:ptCount val="10"/>
                <c:pt idx="0">
                  <c:v>20731.599999999999</c:v>
                </c:pt>
                <c:pt idx="1">
                  <c:v>359016.7</c:v>
                </c:pt>
                <c:pt idx="2">
                  <c:v>1746340.5</c:v>
                </c:pt>
                <c:pt idx="3">
                  <c:v>242215.2</c:v>
                </c:pt>
                <c:pt idx="4">
                  <c:v>222296.4</c:v>
                </c:pt>
                <c:pt idx="5">
                  <c:v>8881208.9000000004</c:v>
                </c:pt>
                <c:pt idx="6">
                  <c:v>599204.5</c:v>
                </c:pt>
                <c:pt idx="7">
                  <c:v>920307.5</c:v>
                </c:pt>
                <c:pt idx="8">
                  <c:v>3771579.7</c:v>
                </c:pt>
                <c:pt idx="9">
                  <c:v>919840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Sheet1!$B$16:$B$25</c15:f>
                <c15:dlblRangeCache>
                  <c:ptCount val="10"/>
                  <c:pt idx="0">
                    <c:v>$20,731.6</c:v>
                  </c:pt>
                  <c:pt idx="1">
                    <c:v>$359,016.7</c:v>
                  </c:pt>
                  <c:pt idx="2">
                    <c:v>$1,746,340.5</c:v>
                  </c:pt>
                  <c:pt idx="3">
                    <c:v>$242,215.2</c:v>
                  </c:pt>
                  <c:pt idx="4">
                    <c:v>$222,296.4</c:v>
                  </c:pt>
                  <c:pt idx="5">
                    <c:v>$8,881,208.9</c:v>
                  </c:pt>
                  <c:pt idx="6">
                    <c:v>$599,204.5</c:v>
                  </c:pt>
                  <c:pt idx="7">
                    <c:v>$920,307.5</c:v>
                  </c:pt>
                  <c:pt idx="8">
                    <c:v>$3,771,579.7</c:v>
                  </c:pt>
                  <c:pt idx="9">
                    <c:v>$919,840.0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36A0-4A97-808F-79B7007C3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FY20</a:t>
            </a:r>
            <a:r>
              <a:rPr lang="en-US" b="1" baseline="0" dirty="0"/>
              <a:t> Operating Budget by Revenue Source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A3-4D56-8751-9015BDE16F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A3-4D56-8751-9015BDE16F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A3-4D56-8751-9015BDE16F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A3-4D56-8751-9015BDE16F51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Sheet1!$A$30:$A$33</c:f>
              <c:strCache>
                <c:ptCount val="4"/>
                <c:pt idx="0">
                  <c:v>General Fund</c:v>
                </c:pt>
                <c:pt idx="1">
                  <c:v>Federal Funds</c:v>
                </c:pt>
                <c:pt idx="2">
                  <c:v>Other State Funds</c:v>
                </c:pt>
                <c:pt idx="3">
                  <c:v>Transfers </c:v>
                </c:pt>
              </c:strCache>
            </c:strRef>
          </c:cat>
          <c:val>
            <c:numRef>
              <c:f>Sheet1!$B$30:$B$33</c:f>
              <c:numCache>
                <c:formatCode>0.0%</c:formatCode>
                <c:ptCount val="4"/>
                <c:pt idx="0">
                  <c:v>0.36503358102378636</c:v>
                </c:pt>
                <c:pt idx="1">
                  <c:v>0.38587693007446128</c:v>
                </c:pt>
                <c:pt idx="2">
                  <c:v>0.21615235157358431</c:v>
                </c:pt>
                <c:pt idx="3">
                  <c:v>3.2937137328167998E-2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A3-4D56-8751-9015BDE16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980ED-189E-44D8-AEC2-E266DC5BBD0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63DA2-52E5-483F-A1B8-1E10D1BF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675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6288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8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68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8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5088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State Budget Division </a:t>
            </a: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9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2EA-73C7-4619-B378-B9B7524D7A59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570-EAB6-41CE-8CB8-D2E16FDA8B5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468D-0CAB-40DA-B290-52F040604BF7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74CF-F5A3-4B97-8F6F-4F3E2F8C08A0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F593-86BB-4C0C-896D-1391B257DA0A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C4B2-7C10-486C-93ED-FBA7786DA474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EA0A-766C-44B6-B696-FF5AD55E2ECE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0FAD-EB52-4B03-9594-94A0EFC9390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1FE96-A6F2-4F10-B194-5BA45AF6A536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69D1-514D-4DDE-B35E-3E136CC78CB2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9ADC-FEF6-494E-BD4F-AF441C9ED7F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ADDD-4FC5-4E8B-AF11-989A94A98BEE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736-245A-4AE6-8F00-636DC4937900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6304-5FA5-487F-9CF0-19E39304DC8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291D-7B26-4716-AAE9-2D2DF499F4C0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9820-FA4B-4F3F-AD32-41124690CB37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5169-C466-4681-8528-755BC654A464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9C3-8547-422A-883F-6DC2346F8D40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ndrew.miner@state.nm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oinbase.com/2016-12-07-blockchain-token-securities-law-a66ef03c383f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nmonesource.com/nmos/en/nav.d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nmlegis.gov/Entity/LFC/Default" TargetMode="External"/><Relationship Id="rId2" Type="http://schemas.openxmlformats.org/officeDocument/2006/relationships/hyperlink" Target="http://www.nmdfa.state.nm.us/Budget_Divisio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mlegis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538B-DCF9-4BDF-BAFC-B9ECF96D7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048" y="464575"/>
            <a:ext cx="9908473" cy="1437814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Boot camp module 1:</a:t>
            </a:r>
            <a:br>
              <a:rPr lang="en-US" dirty="0"/>
            </a:br>
            <a:r>
              <a:rPr lang="en-US" dirty="0"/>
              <a:t>The state Budget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7B32B-F86E-4BAE-8A67-A0472CD3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048" y="4127731"/>
            <a:ext cx="9908473" cy="1655762"/>
          </a:xfrm>
        </p:spPr>
        <p:txBody>
          <a:bodyPr/>
          <a:lstStyle/>
          <a:p>
            <a:r>
              <a:rPr lang="en-US" dirty="0"/>
              <a:t>Dr. Andrew Miner, DPA</a:t>
            </a:r>
          </a:p>
          <a:p>
            <a:r>
              <a:rPr lang="en-US" dirty="0"/>
              <a:t>Acting Deputy Director, State Budget Division</a:t>
            </a:r>
          </a:p>
          <a:p>
            <a:r>
              <a:rPr lang="en-US" dirty="0">
                <a:hlinkClick r:id="rId2"/>
              </a:rPr>
              <a:t>andrew.miner@state.nm.us</a:t>
            </a:r>
            <a:r>
              <a:rPr lang="en-US" dirty="0"/>
              <a:t>, 827-3812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1D75BF-FE88-4592-B3A0-F30E159D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1" y="2082966"/>
            <a:ext cx="1845165" cy="18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8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2D70-BCB0-4357-B194-48540918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39681"/>
            <a:ext cx="10353762" cy="4580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 digit department code (1200000000)</a:t>
            </a:r>
          </a:p>
          <a:p>
            <a:pPr lvl="1"/>
            <a:r>
              <a:rPr lang="en-US" dirty="0"/>
              <a:t>Optional: Used by larger agencies to budget by subdivisions of P-codes such as bureaus, units, offices</a:t>
            </a:r>
          </a:p>
          <a:p>
            <a:pPr lvl="1"/>
            <a:r>
              <a:rPr lang="en-US" dirty="0"/>
              <a:t>SBD does not control – but department-level budgets must roll up to P-code</a:t>
            </a:r>
          </a:p>
          <a:p>
            <a:r>
              <a:rPr lang="en-US" dirty="0"/>
              <a:t>Z-code (ZE5011)</a:t>
            </a:r>
          </a:p>
          <a:p>
            <a:pPr lvl="1"/>
            <a:r>
              <a:rPr lang="en-US" dirty="0"/>
              <a:t>Used to budget nonrecurring (one-time) appropriations</a:t>
            </a:r>
          </a:p>
          <a:p>
            <a:pPr lvl="1"/>
            <a:r>
              <a:rPr lang="en-US" dirty="0"/>
              <a:t>Created every year after passage of budget bill</a:t>
            </a:r>
          </a:p>
          <a:p>
            <a:pPr lvl="1"/>
            <a:r>
              <a:rPr lang="en-US" dirty="0"/>
              <a:t>Also found in department field in SHARE</a:t>
            </a:r>
          </a:p>
          <a:p>
            <a:r>
              <a:rPr lang="en-US" dirty="0"/>
              <a:t>A-code (A020074)</a:t>
            </a:r>
          </a:p>
          <a:p>
            <a:pPr lvl="1"/>
            <a:r>
              <a:rPr lang="en-US" dirty="0"/>
              <a:t>Used to budget capital projects, regulated by DFA’s Capital Outlay Bureau</a:t>
            </a:r>
          </a:p>
          <a:p>
            <a:pPr lvl="1"/>
            <a:r>
              <a:rPr lang="en-US" dirty="0"/>
              <a:t>Also found in department field</a:t>
            </a:r>
          </a:p>
          <a:p>
            <a:r>
              <a:rPr lang="en-US" dirty="0"/>
              <a:t>Larger agencies may further divide their budgets through such fields as subaccounts or reporting categories as needed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1DAF20-329A-4AA2-B7B1-EDC1E724BD7A}"/>
              </a:ext>
            </a:extLst>
          </p:cNvPr>
          <p:cNvSpPr txBox="1">
            <a:spLocks/>
          </p:cNvSpPr>
          <p:nvPr/>
        </p:nvSpPr>
        <p:spPr>
          <a:xfrm>
            <a:off x="913795" y="21336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Structure of the state budget: organization Hierarchy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F07743-CB60-4088-AF66-76C128CC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1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950" y="228600"/>
            <a:ext cx="10353761" cy="1326321"/>
          </a:xfrm>
        </p:spPr>
        <p:txBody>
          <a:bodyPr/>
          <a:lstStyle/>
          <a:p>
            <a:r>
              <a:rPr lang="en-US" dirty="0"/>
              <a:t>Structure of the state budget: Revenue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54922"/>
            <a:ext cx="10918065" cy="46637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General Fund (GF). Revenue code 499105</a:t>
            </a:r>
          </a:p>
          <a:p>
            <a:pPr lvl="1"/>
            <a:r>
              <a:rPr lang="en-US" dirty="0"/>
              <a:t>State income collected from various sales and income taxes.</a:t>
            </a:r>
          </a:p>
          <a:p>
            <a:pPr lvl="1"/>
            <a:r>
              <a:rPr lang="en-US" dirty="0"/>
              <a:t>Most strictly controlled and appropriated by legislature. Cannot increase during the fiscal year.</a:t>
            </a:r>
          </a:p>
          <a:p>
            <a:pPr lvl="1"/>
            <a:r>
              <a:rPr lang="en-US" dirty="0"/>
              <a:t>Distributed to agencies by FCD generally in 1/12 allotments</a:t>
            </a:r>
          </a:p>
          <a:p>
            <a:pPr lvl="1"/>
            <a:r>
              <a:rPr lang="en-US" dirty="0"/>
              <a:t>“New money”: increased projected GF revenue over previous year estimated by CREG.  How to spend it is the subject of intense debate during budget formulation in the legislative session.</a:t>
            </a:r>
          </a:p>
          <a:p>
            <a:r>
              <a:rPr lang="en-US" dirty="0"/>
              <a:t>Other State Funds (OSF)</a:t>
            </a:r>
          </a:p>
          <a:p>
            <a:pPr lvl="1"/>
            <a:r>
              <a:rPr lang="en-US" dirty="0"/>
              <a:t>Recurring revenue agencies receive from permits, fees, leases, interest income, etc.</a:t>
            </a:r>
          </a:p>
          <a:p>
            <a:pPr lvl="1"/>
            <a:r>
              <a:rPr lang="en-US" dirty="0"/>
              <a:t>Agencies have limited authority to increase budget during FY through BARs</a:t>
            </a:r>
          </a:p>
          <a:p>
            <a:pPr lvl="1"/>
            <a:r>
              <a:rPr lang="en-US" dirty="0"/>
              <a:t>Many different revenue codes such as Interest on Investments (441201) or Land – Rental or Lease (442103)</a:t>
            </a:r>
          </a:p>
          <a:p>
            <a:r>
              <a:rPr lang="en-US" dirty="0"/>
              <a:t>Fund Balance</a:t>
            </a:r>
          </a:p>
          <a:p>
            <a:pPr lvl="1"/>
            <a:r>
              <a:rPr lang="en-US" dirty="0"/>
              <a:t>Nonrecurring OSF revenue (amounts sitting in agency special revenue funds)</a:t>
            </a:r>
          </a:p>
          <a:p>
            <a:pPr lvl="1"/>
            <a:r>
              <a:rPr lang="en-US" dirty="0"/>
              <a:t>Appropriated as part of OSF total in the budget bill, but budgeted separately in SHARE </a:t>
            </a:r>
          </a:p>
          <a:p>
            <a:pPr lvl="1"/>
            <a:r>
              <a:rPr lang="en-US" dirty="0"/>
              <a:t>Budgeted with equity codes such as 325900 (restricted fund balance) or 328900 (unassigned fund balance)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E999C-C5BE-4D2A-909C-41BBBED8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 descr="Revenue Clip Art - Royalty Free - GoGraph">
            <a:extLst>
              <a:ext uri="{FF2B5EF4-FFF2-40B4-BE49-F238E27FC236}">
                <a16:creationId xmlns:a16="http://schemas.microsoft.com/office/drawing/2014/main" id="{F4D7C675-EAF3-4903-A841-5631A607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800" y="933036"/>
            <a:ext cx="1714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4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21920"/>
            <a:ext cx="10353761" cy="1326321"/>
          </a:xfrm>
        </p:spPr>
        <p:txBody>
          <a:bodyPr/>
          <a:lstStyle/>
          <a:p>
            <a:r>
              <a:rPr lang="en-US" dirty="0"/>
              <a:t>Structure of the state budget: Revenue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402080"/>
            <a:ext cx="11290382" cy="52273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Transfer Revenue</a:t>
            </a:r>
          </a:p>
          <a:p>
            <a:pPr lvl="1"/>
            <a:r>
              <a:rPr lang="en-US" dirty="0"/>
              <a:t>Transfers received from various sources – another state agency, another program in same agency, or outside entity</a:t>
            </a:r>
          </a:p>
          <a:p>
            <a:pPr lvl="1"/>
            <a:r>
              <a:rPr lang="en-US" dirty="0"/>
              <a:t>Reciprocal transfers</a:t>
            </a:r>
          </a:p>
          <a:p>
            <a:pPr lvl="2"/>
            <a:r>
              <a:rPr lang="en-US" dirty="0"/>
              <a:t>Money received to perform a service, generally established through an MOU, grant, etc.  Expended as 300 or 400 expense</a:t>
            </a:r>
          </a:p>
          <a:p>
            <a:pPr lvl="2"/>
            <a:r>
              <a:rPr lang="en-US" dirty="0"/>
              <a:t>451909: transfer revenue code if money was originally federal</a:t>
            </a:r>
          </a:p>
          <a:p>
            <a:pPr lvl="2"/>
            <a:r>
              <a:rPr lang="en-US" dirty="0"/>
              <a:t>425909: transfer revenue code for all other original funding sources</a:t>
            </a:r>
          </a:p>
          <a:p>
            <a:pPr lvl="1"/>
            <a:r>
              <a:rPr lang="en-US" dirty="0"/>
              <a:t>Nonreciprocal transfers</a:t>
            </a:r>
          </a:p>
          <a:p>
            <a:pPr lvl="2"/>
            <a:r>
              <a:rPr lang="en-US" dirty="0"/>
              <a:t>Money received with “no strings attached,” directed transfers by legislature or within agency, often from a segregated special revenue fund to an operating fund</a:t>
            </a:r>
          </a:p>
          <a:p>
            <a:pPr lvl="2"/>
            <a:r>
              <a:rPr lang="en-US" dirty="0"/>
              <a:t>499905: revenue received from another state agency</a:t>
            </a:r>
          </a:p>
          <a:p>
            <a:pPr lvl="2"/>
            <a:r>
              <a:rPr lang="en-US" dirty="0"/>
              <a:t>499906: revenue received from within the same agency</a:t>
            </a:r>
          </a:p>
          <a:p>
            <a:pPr lvl="2"/>
            <a:r>
              <a:rPr lang="en-US" dirty="0"/>
              <a:t>Nonreciprocal transfer revenue must balance to a 500 category transfer expenditure (eliminates double accounting)</a:t>
            </a:r>
          </a:p>
          <a:p>
            <a:pPr lvl="1"/>
            <a:r>
              <a:rPr lang="en-US" dirty="0"/>
              <a:t>Limited authority to increase during FY, similar to OSF</a:t>
            </a:r>
          </a:p>
          <a:p>
            <a:r>
              <a:rPr lang="en-US" dirty="0"/>
              <a:t>Federal Funds – most common revenue code 451903 (direct grant)</a:t>
            </a:r>
          </a:p>
          <a:p>
            <a:pPr lvl="1"/>
            <a:r>
              <a:rPr lang="en-US" dirty="0"/>
              <a:t>Money received from the federal government through grants or other funding distributions</a:t>
            </a:r>
          </a:p>
          <a:p>
            <a:pPr lvl="1"/>
            <a:r>
              <a:rPr lang="en-US" dirty="0"/>
              <a:t>Amounts are listed in the budget bill but those within agencies’ operating budgets are technically not appropriated by the legislature</a:t>
            </a:r>
          </a:p>
          <a:p>
            <a:pPr lvl="1"/>
            <a:r>
              <a:rPr lang="en-US" dirty="0"/>
              <a:t>Broad authority to increase during FY if agency can show new funds have been awarded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0B5D8-6CC5-45AA-A1B7-57C7E1F3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5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228600"/>
            <a:ext cx="10353761" cy="1326321"/>
          </a:xfrm>
        </p:spPr>
        <p:txBody>
          <a:bodyPr/>
          <a:lstStyle/>
          <a:p>
            <a:r>
              <a:rPr lang="en-US" dirty="0"/>
              <a:t>Structure of the state budget: Expenditure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8" y="1554921"/>
            <a:ext cx="11125201" cy="43922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Appropriated and budgeted by 3-digit category total; agencies spend by 6-digit line items within each category</a:t>
            </a:r>
          </a:p>
          <a:p>
            <a:pPr lvl="1"/>
            <a:r>
              <a:rPr lang="en-US" dirty="0"/>
              <a:t>Budget actuals and requested amounts are reported with 6-digit codes to aid in budget planning and recommendations</a:t>
            </a:r>
          </a:p>
          <a:p>
            <a:r>
              <a:rPr lang="en-US" dirty="0"/>
              <a:t>Personal Services and Employee Benefits (PSEB – 200s)</a:t>
            </a:r>
          </a:p>
          <a:p>
            <a:pPr lvl="1"/>
            <a:r>
              <a:rPr lang="en-US" dirty="0"/>
              <a:t>Costs associated with salaries, employer share of benefits such as insurance and retirement contributions, and costs such as unemployment and workers’ compensation</a:t>
            </a:r>
          </a:p>
          <a:p>
            <a:pPr lvl="1"/>
            <a:r>
              <a:rPr lang="en-US" dirty="0"/>
              <a:t>520300: Permanent Full-Time Salaries</a:t>
            </a:r>
          </a:p>
          <a:p>
            <a:pPr lvl="1"/>
            <a:r>
              <a:rPr lang="en-US" dirty="0"/>
              <a:t>521100: Employer Group Insurance Costs</a:t>
            </a:r>
          </a:p>
          <a:p>
            <a:r>
              <a:rPr lang="en-US" dirty="0"/>
              <a:t>Contracts (300s)</a:t>
            </a:r>
          </a:p>
          <a:p>
            <a:pPr lvl="1"/>
            <a:r>
              <a:rPr lang="en-US" dirty="0"/>
              <a:t>Contract expenses for services performed by various entities – private firms, nonprofits, other agencies</a:t>
            </a:r>
          </a:p>
          <a:p>
            <a:pPr lvl="1"/>
            <a:r>
              <a:rPr lang="en-US" dirty="0"/>
              <a:t>535200: Professional Services Contracts</a:t>
            </a:r>
          </a:p>
          <a:p>
            <a:pPr lvl="1"/>
            <a:r>
              <a:rPr lang="en-US" dirty="0"/>
              <a:t>535400: Agency Audit Contract (dictated by schedule)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1D7FB-7BE7-494B-825D-207AED53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8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344129"/>
            <a:ext cx="10353761" cy="1326321"/>
          </a:xfrm>
        </p:spPr>
        <p:txBody>
          <a:bodyPr/>
          <a:lstStyle/>
          <a:p>
            <a:r>
              <a:rPr lang="en-US" dirty="0"/>
              <a:t>Structure of the state budget: Expenditure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876" y="1670450"/>
            <a:ext cx="10820400" cy="46577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Other Costs (400s)</a:t>
            </a:r>
          </a:p>
          <a:p>
            <a:pPr lvl="1"/>
            <a:r>
              <a:rPr lang="en-US" dirty="0"/>
              <a:t>Basically everything else – travel, utilities, supplies, grants, maintenance, etc.</a:t>
            </a:r>
          </a:p>
          <a:p>
            <a:pPr lvl="1"/>
            <a:r>
              <a:rPr lang="en-US" dirty="0"/>
              <a:t>Some are fixed costs determined by rate schedules issued by GSD and </a:t>
            </a:r>
            <a:r>
              <a:rPr lang="en-US" dirty="0" err="1"/>
              <a:t>DoIT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Financing Uses (500s)</a:t>
            </a:r>
          </a:p>
          <a:p>
            <a:pPr lvl="1"/>
            <a:r>
              <a:rPr lang="en-US" dirty="0"/>
              <a:t>Nonreciprocal transfers to other agencies, within agency, or to a component unit</a:t>
            </a:r>
          </a:p>
          <a:p>
            <a:pPr lvl="1"/>
            <a:r>
              <a:rPr lang="en-US" dirty="0"/>
              <a:t>555100: Transfer to another agency</a:t>
            </a:r>
          </a:p>
          <a:p>
            <a:pPr lvl="1"/>
            <a:r>
              <a:rPr lang="en-US" dirty="0"/>
              <a:t>555106: Transfer within the same agency (to another fund / P-code)</a:t>
            </a:r>
          </a:p>
          <a:p>
            <a:pPr lvl="1"/>
            <a:r>
              <a:rPr lang="en-US" dirty="0"/>
              <a:t>555200: Transfer to a component unit of the state (not budgeted in SHARE – universities)</a:t>
            </a:r>
          </a:p>
          <a:p>
            <a:pPr lvl="1"/>
            <a:r>
              <a:rPr lang="en-US" dirty="0"/>
              <a:t>Recipient should recognize as transfer revenue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4EB746-546B-458C-9B7E-3164EDDB0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04552"/>
              </p:ext>
            </p:extLst>
          </p:nvPr>
        </p:nvGraphicFramePr>
        <p:xfrm>
          <a:off x="3116963" y="2814500"/>
          <a:ext cx="5260121" cy="1170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891">
                  <a:extLst>
                    <a:ext uri="{9D8B030D-6E8A-4147-A177-3AD203B41FA5}">
                      <a16:colId xmlns:a16="http://schemas.microsoft.com/office/drawing/2014/main" val="2867039908"/>
                    </a:ext>
                  </a:extLst>
                </a:gridCol>
                <a:gridCol w="1935637">
                  <a:extLst>
                    <a:ext uri="{9D8B030D-6E8A-4147-A177-3AD203B41FA5}">
                      <a16:colId xmlns:a16="http://schemas.microsoft.com/office/drawing/2014/main" val="3526502662"/>
                    </a:ext>
                  </a:extLst>
                </a:gridCol>
                <a:gridCol w="699891">
                  <a:extLst>
                    <a:ext uri="{9D8B030D-6E8A-4147-A177-3AD203B41FA5}">
                      <a16:colId xmlns:a16="http://schemas.microsoft.com/office/drawing/2014/main" val="2753822556"/>
                    </a:ext>
                  </a:extLst>
                </a:gridCol>
                <a:gridCol w="1924702">
                  <a:extLst>
                    <a:ext uri="{9D8B030D-6E8A-4147-A177-3AD203B41FA5}">
                      <a16:colId xmlns:a16="http://schemas.microsoft.com/office/drawing/2014/main" val="1805476532"/>
                    </a:ext>
                  </a:extLst>
                </a:gridCol>
              </a:tblGrid>
              <a:tr h="2280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Examples of 400 Category Line Items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705692"/>
                  </a:ext>
                </a:extLst>
              </a:tr>
              <a:tr h="33473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542200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Instate Meals and Lodging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545710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DoIT</a:t>
                      </a:r>
                      <a:r>
                        <a:rPr lang="en-US" sz="1200" u="none" strike="noStrike" dirty="0">
                          <a:effectLst/>
                        </a:rPr>
                        <a:t> HCM Assessment Fee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1850333"/>
                  </a:ext>
                </a:extLst>
              </a:tr>
              <a:tr h="30363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542800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Transportation - Pool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546320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Utilities – Electricity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4277549"/>
                  </a:ext>
                </a:extLst>
              </a:tr>
              <a:tr h="30363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544100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Office Supplies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547450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Grants to Other Agencies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108794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2191A-E568-4B0B-B3C1-A5F2AFD0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2" descr="Public Expenditure Cliparts, Stock Vector And Royalty Free Public  Expenditure Illustrations">
            <a:extLst>
              <a:ext uri="{FF2B5EF4-FFF2-40B4-BE49-F238E27FC236}">
                <a16:creationId xmlns:a16="http://schemas.microsoft.com/office/drawing/2014/main" id="{B179B752-EAC8-4080-B706-59667CB6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220" y="20054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9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6282-6C6C-4AF5-B4C0-B20E90D3B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55639"/>
            <a:ext cx="10353761" cy="1326321"/>
          </a:xfrm>
        </p:spPr>
        <p:txBody>
          <a:bodyPr/>
          <a:lstStyle/>
          <a:p>
            <a:r>
              <a:rPr lang="en-US" dirty="0"/>
              <a:t>STRUCTURE of the state budget: FTE and Personnel costs (200</a:t>
            </a:r>
            <a:r>
              <a:rPr lang="en-US" cap="small" dirty="0"/>
              <a:t>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885B5-822E-4EF3-B17F-061E384F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581960"/>
            <a:ext cx="10353762" cy="4597614"/>
          </a:xfrm>
        </p:spPr>
        <p:txBody>
          <a:bodyPr/>
          <a:lstStyle/>
          <a:p>
            <a:r>
              <a:rPr lang="en-US" dirty="0"/>
              <a:t>Types of Full-Time Equivalent (FTE) Positions</a:t>
            </a:r>
          </a:p>
          <a:p>
            <a:pPr lvl="1"/>
            <a:r>
              <a:rPr lang="en-US" dirty="0"/>
              <a:t>Permanent (salary line 520300 for full-time, 520400 for part-time): Funding source is stable, not going away, such as general fund or permanent special revenue funds</a:t>
            </a:r>
          </a:p>
          <a:p>
            <a:pPr lvl="1"/>
            <a:r>
              <a:rPr lang="en-US" dirty="0"/>
              <a:t>Term (salary line 520200): funded by other sources that may go away from year to year such as federal grants, need to be reauthorized every year based on available budget</a:t>
            </a:r>
          </a:p>
          <a:p>
            <a:pPr lvl="1"/>
            <a:r>
              <a:rPr lang="en-US" dirty="0"/>
              <a:t>Temporary (salary line 520500: Positions for fixed period of time (6 months – 1 year), are generally not eligible for all benefits </a:t>
            </a:r>
          </a:p>
          <a:p>
            <a:pPr lvl="1"/>
            <a:r>
              <a:rPr lang="en-US" dirty="0"/>
              <a:t>Exempt (salary line 520100: Appointed or elected positions not part of the classified civil service.  Do receive benefits, generally grouped with perm positions for FTE counts</a:t>
            </a:r>
          </a:p>
          <a:p>
            <a:r>
              <a:rPr lang="en-US" dirty="0"/>
              <a:t>FTE totals are no longer listed in the budget bill but agencies do report them and need to request creation of new positions (except temporary) through budget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1F686-28E5-417A-86F2-7C6CD823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9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CD62-BA54-4353-A7F8-D667EC84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57317"/>
            <a:ext cx="10353761" cy="1326321"/>
          </a:xfrm>
        </p:spPr>
        <p:txBody>
          <a:bodyPr/>
          <a:lstStyle/>
          <a:p>
            <a:r>
              <a:rPr lang="en-US" dirty="0"/>
              <a:t>STRUCTURE of the state budget: FTE and Personnel costs (200</a:t>
            </a:r>
            <a:r>
              <a:rPr lang="en-US" cap="small" dirty="0"/>
              <a:t>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F77CE-A487-47EA-BAA2-BB838B47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3638"/>
            <a:ext cx="10353762" cy="5207213"/>
          </a:xfrm>
        </p:spPr>
        <p:txBody>
          <a:bodyPr>
            <a:normAutofit/>
          </a:bodyPr>
          <a:lstStyle/>
          <a:p>
            <a:r>
              <a:rPr lang="en-US" dirty="0"/>
              <a:t>Certain line item costs are formula-driven and determined by salary costs</a:t>
            </a:r>
          </a:p>
          <a:p>
            <a:pPr lvl="1"/>
            <a:r>
              <a:rPr lang="en-US" dirty="0"/>
              <a:t>521200: Retirement (employer pension contributions)</a:t>
            </a:r>
          </a:p>
          <a:p>
            <a:pPr lvl="1"/>
            <a:r>
              <a:rPr lang="en-US" dirty="0"/>
              <a:t>521300: FICA</a:t>
            </a:r>
          </a:p>
          <a:p>
            <a:pPr lvl="1"/>
            <a:r>
              <a:rPr lang="en-US" dirty="0"/>
              <a:t>521700: Retiree Healthcare </a:t>
            </a:r>
          </a:p>
          <a:p>
            <a:r>
              <a:rPr lang="en-US" dirty="0"/>
              <a:t>521100: Employer insurance costs.  Determined by employee insurance plans (single, family, etc.) and salary levels (employees with higher salaries pay a higher percentage of insurance costs)</a:t>
            </a:r>
          </a:p>
          <a:p>
            <a:r>
              <a:rPr lang="en-US" dirty="0"/>
              <a:t>Vacancy rates</a:t>
            </a:r>
          </a:p>
          <a:p>
            <a:pPr lvl="1"/>
            <a:r>
              <a:rPr lang="en-US" dirty="0"/>
              <a:t>Most agencies should not budget full cost of personnel and benefits for all authorized FTE due to number of vacant positions and turnover</a:t>
            </a:r>
          </a:p>
          <a:p>
            <a:pPr lvl="1"/>
            <a:r>
              <a:rPr lang="en-US" dirty="0"/>
              <a:t>Apply a reasonable vacancy rate based on past and current trends to more accurately reflect personnel costs.   Apply to salary and related benefit lines.</a:t>
            </a:r>
          </a:p>
          <a:p>
            <a:pPr lvl="1"/>
            <a:r>
              <a:rPr lang="en-US" dirty="0"/>
              <a:t>Apply 10% vacancy rate = budget 90% of total projected personnel costs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2BB9B-480E-4A46-BC9D-888DCD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 descr="bureaucracy clipart - Clip Art Library">
            <a:extLst>
              <a:ext uri="{FF2B5EF4-FFF2-40B4-BE49-F238E27FC236}">
                <a16:creationId xmlns:a16="http://schemas.microsoft.com/office/drawing/2014/main" id="{133092EB-7CF7-4E9B-870F-370E3848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788" y="1340482"/>
            <a:ext cx="1564931" cy="16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B73F-AD78-4DE6-BE08-1EEECFD5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8" y="122904"/>
            <a:ext cx="11400503" cy="732502"/>
          </a:xfrm>
        </p:spPr>
        <p:txBody>
          <a:bodyPr/>
          <a:lstStyle/>
          <a:p>
            <a:r>
              <a:rPr lang="en-US" dirty="0"/>
              <a:t>Division of the new Mexico state budget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2312759-7A30-4396-BD75-B13A9BF9A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296139"/>
              </p:ext>
            </p:extLst>
          </p:nvPr>
        </p:nvGraphicFramePr>
        <p:xfrm>
          <a:off x="0" y="855404"/>
          <a:ext cx="4966666" cy="306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B0BFEB9-5E68-49E9-9906-47E4D1E36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808143"/>
              </p:ext>
            </p:extLst>
          </p:nvPr>
        </p:nvGraphicFramePr>
        <p:xfrm>
          <a:off x="3504117" y="855404"/>
          <a:ext cx="8726129" cy="426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A7287D-B3FD-404F-85E2-8044B8B28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463062"/>
              </p:ext>
            </p:extLst>
          </p:nvPr>
        </p:nvGraphicFramePr>
        <p:xfrm>
          <a:off x="394666" y="3921068"/>
          <a:ext cx="5213654" cy="293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D8724-6BF3-4A69-9952-975476FD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2" descr="Free Budget Cliparts, Download Free Clip Art, Free Clip Art on Clipart  Library">
            <a:extLst>
              <a:ext uri="{FF2B5EF4-FFF2-40B4-BE49-F238E27FC236}">
                <a16:creationId xmlns:a16="http://schemas.microsoft.com/office/drawing/2014/main" id="{2960B583-3776-4AEB-AF13-85D90273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1" y="5097418"/>
            <a:ext cx="1934357" cy="17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5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64" y="1"/>
            <a:ext cx="11483472" cy="898902"/>
          </a:xfrm>
        </p:spPr>
        <p:txBody>
          <a:bodyPr/>
          <a:lstStyle/>
          <a:p>
            <a:r>
              <a:rPr lang="en-US" dirty="0"/>
              <a:t>The General appropriations act (</a:t>
            </a:r>
            <a:r>
              <a:rPr lang="en-US" dirty="0" err="1"/>
              <a:t>Gaa</a:t>
            </a:r>
            <a:r>
              <a:rPr lang="en-US" dirty="0"/>
              <a:t>, HB2)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98903"/>
            <a:ext cx="10999922" cy="2530098"/>
          </a:xfrm>
        </p:spPr>
        <p:txBody>
          <a:bodyPr>
            <a:normAutofit fontScale="92500"/>
          </a:bodyPr>
          <a:lstStyle/>
          <a:p>
            <a:r>
              <a:rPr lang="en-US" dirty="0"/>
              <a:t>Good idea to have 3 GAAs always available: last year, current year, and next year (once passed)</a:t>
            </a:r>
          </a:p>
          <a:p>
            <a:r>
              <a:rPr lang="en-US" dirty="0"/>
              <a:t>Sections 1-3: Standard front material, definitions, general provisions, BAR authority for federal increases and other grants </a:t>
            </a:r>
          </a:p>
          <a:p>
            <a:r>
              <a:rPr lang="en-US" dirty="0"/>
              <a:t>Section 4</a:t>
            </a:r>
          </a:p>
          <a:p>
            <a:pPr lvl="1"/>
            <a:r>
              <a:rPr lang="en-US" dirty="0"/>
              <a:t>Every agency’s recurring operating budget by program, broken out by funding source and expenditure category.  Dollars truncated to thousands with one decimal point (75.9 = $75,900)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2EBB4-6553-48C9-90BB-2056F7279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12" y="3233041"/>
            <a:ext cx="8259328" cy="35056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07C1-CAD5-4737-AEA3-942FCD71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8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55639"/>
            <a:ext cx="11483472" cy="1189703"/>
          </a:xfrm>
        </p:spPr>
        <p:txBody>
          <a:bodyPr/>
          <a:lstStyle/>
          <a:p>
            <a:r>
              <a:rPr lang="en-US" dirty="0"/>
              <a:t>The General appropriations act (</a:t>
            </a:r>
            <a:r>
              <a:rPr lang="en-US" dirty="0" err="1"/>
              <a:t>Gaa</a:t>
            </a:r>
            <a:r>
              <a:rPr lang="en-US" dirty="0"/>
              <a:t>, HB2)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9367"/>
            <a:ext cx="10820400" cy="5014451"/>
          </a:xfrm>
        </p:spPr>
        <p:txBody>
          <a:bodyPr>
            <a:normAutofit/>
          </a:bodyPr>
          <a:lstStyle/>
          <a:p>
            <a:r>
              <a:rPr lang="en-US" dirty="0"/>
              <a:t>Section 4, continued</a:t>
            </a:r>
          </a:p>
          <a:p>
            <a:pPr lvl="1"/>
            <a:r>
              <a:rPr lang="en-US" dirty="0"/>
              <a:t>Language may be included to identify source of transferred funds, earmark specific funding, or otherwise stipulate use of funds or powers of the agency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Subset of agency/program’s performance measures and approved targets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386E3-9BD3-437C-93A3-EDF6A50DB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87" y="2526890"/>
            <a:ext cx="9995825" cy="1189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B5A10C-C128-433E-9FDD-CA66737E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87" y="4453946"/>
            <a:ext cx="10184429" cy="11981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70C04-2365-4814-AFF0-6E536192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2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ED24-7BAB-4D98-8D60-0B99F44C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147484"/>
            <a:ext cx="10353761" cy="861654"/>
          </a:xfrm>
        </p:spPr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74E6-0059-47FA-9B41-44AF63AE4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12" y="884903"/>
            <a:ext cx="11405420" cy="56928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Targeted for new budget analysts, but everyone wishing to increase their knowledge of state budgeting in New Mexico is welcome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 Budget Process – Lots of background and context to establish the environment in which budget analysts do their jobs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Budget Management Documents – Authority and types of budget adjustments, nonrecurring appropriations, demonstrations of how to submit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SHARE System – Explanation and demonstrations of creating budget journals and running useful reports, and applications for these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Budgeting History and Scholarship – How has public budgeting changed over time, how does budgeting differ across states, what influences the budget process?</a:t>
            </a:r>
          </a:p>
          <a:p>
            <a:r>
              <a:rPr lang="en-US" dirty="0"/>
              <a:t>SBD holds separate trainings for budget request and operating budget submission – won’t get into many details here.  Also, new budget system training starting in late June.</a:t>
            </a:r>
          </a:p>
          <a:p>
            <a:r>
              <a:rPr lang="en-US" dirty="0"/>
              <a:t>Please type your questions in chat – we have plenty of time.  Please make sure video and mic are off</a:t>
            </a:r>
          </a:p>
          <a:p>
            <a:r>
              <a:rPr lang="en-US" dirty="0"/>
              <a:t>Good idea to abbreviation meanings the first time you see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6F5F6-0102-4645-8605-E4BBD2CB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6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157316"/>
            <a:ext cx="10766929" cy="909484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general appropriations act (</a:t>
            </a:r>
            <a:r>
              <a:rPr lang="en-US" dirty="0" err="1"/>
              <a:t>Gaa</a:t>
            </a:r>
            <a:r>
              <a:rPr lang="en-US" dirty="0"/>
              <a:t>, HB2)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55406"/>
            <a:ext cx="10353762" cy="4935794"/>
          </a:xfrm>
        </p:spPr>
        <p:txBody>
          <a:bodyPr>
            <a:normAutofit/>
          </a:bodyPr>
          <a:lstStyle/>
          <a:p>
            <a:r>
              <a:rPr lang="en-US" dirty="0"/>
              <a:t>Nonrecurring budget sections (one-time funding)</a:t>
            </a:r>
          </a:p>
          <a:p>
            <a:pPr lvl="1"/>
            <a:r>
              <a:rPr lang="en-US" dirty="0"/>
              <a:t>Section 5: Special appropriations generally valid during remainder of current FY and all of next FY.  Language details specific purpose, funding in appropriate column.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Section 6: Supplemental and deficiency appropriations generally valid during remainder of current FY (deficiencies fix holes in previous FYs)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E9993-012A-48EF-B805-043F44826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85" y="2028629"/>
            <a:ext cx="9080053" cy="153598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E08F73-7969-43C3-B41A-53843792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372" y="4483693"/>
            <a:ext cx="9195771" cy="13075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BB4B1-DD8C-4AD4-AF6C-C9AEFF74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48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157316"/>
            <a:ext cx="10766929" cy="909484"/>
          </a:xfrm>
        </p:spPr>
        <p:txBody>
          <a:bodyPr>
            <a:normAutofit fontScale="90000"/>
          </a:bodyPr>
          <a:lstStyle/>
          <a:p>
            <a:r>
              <a:rPr lang="en-US" dirty="0"/>
              <a:t>The general appropriations act (</a:t>
            </a:r>
            <a:r>
              <a:rPr lang="en-US" dirty="0" err="1"/>
              <a:t>Gaa</a:t>
            </a:r>
            <a:r>
              <a:rPr lang="en-US" dirty="0"/>
              <a:t>, HB2)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55405"/>
            <a:ext cx="10353762" cy="5514397"/>
          </a:xfrm>
        </p:spPr>
        <p:txBody>
          <a:bodyPr>
            <a:normAutofit/>
          </a:bodyPr>
          <a:lstStyle/>
          <a:p>
            <a:r>
              <a:rPr lang="en-US" dirty="0"/>
              <a:t>Nonrecurring budget sections, continued </a:t>
            </a:r>
          </a:p>
          <a:p>
            <a:pPr lvl="1"/>
            <a:r>
              <a:rPr lang="en-US" dirty="0"/>
              <a:t>Section 7: IT project appropriations generally valid for remainder of current FY and 2 more years.  Usually funded by computer systems enhancement fund (revenue from GF).  Funds can’t be budgeted/expended until released by Project Certification Committee (PCC)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Appropriations from these sections may be reauthorized through language if not all funding has been spent in allotted period.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Agencies are generally free to budget these appropriations across expenditure categories at their discretion to acoomplish the purpose of the appropriation.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05B067-DB3B-4C2A-AC8D-2E166C28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28" y="2294863"/>
            <a:ext cx="8211696" cy="140037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541A59-1FDC-4366-9B3B-DB43F70F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28" y="4356479"/>
            <a:ext cx="7992590" cy="11336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D1BA0-2E45-4A2A-A900-EA24E8C7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1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69" y="65877"/>
            <a:ext cx="11472205" cy="1034503"/>
          </a:xfrm>
        </p:spPr>
        <p:txBody>
          <a:bodyPr/>
          <a:lstStyle/>
          <a:p>
            <a:r>
              <a:rPr lang="en-US" dirty="0"/>
              <a:t>The general appropriations act (</a:t>
            </a:r>
            <a:r>
              <a:rPr lang="en-US" dirty="0" err="1"/>
              <a:t>gaa</a:t>
            </a:r>
            <a:r>
              <a:rPr lang="en-US" dirty="0"/>
              <a:t>, HB2)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23" y="885661"/>
            <a:ext cx="11310351" cy="2944678"/>
          </a:xfrm>
        </p:spPr>
        <p:txBody>
          <a:bodyPr>
            <a:normAutofit/>
          </a:bodyPr>
          <a:lstStyle/>
          <a:p>
            <a:r>
              <a:rPr lang="en-US" dirty="0"/>
              <a:t>Compensation Section (when included - often Section 8)</a:t>
            </a:r>
          </a:p>
          <a:p>
            <a:pPr lvl="1"/>
            <a:r>
              <a:rPr lang="en-US" dirty="0"/>
              <a:t>Contains different appropriations of general fund to provide salary and/or benefit increases to state employees</a:t>
            </a:r>
          </a:p>
          <a:p>
            <a:pPr lvl="1"/>
            <a:r>
              <a:rPr lang="en-US" dirty="0"/>
              <a:t>May stipulate different percent raises for different groups of employees</a:t>
            </a:r>
          </a:p>
          <a:p>
            <a:pPr lvl="1"/>
            <a:r>
              <a:rPr lang="en-US" dirty="0"/>
              <a:t>Agencies may increase other funding sources to pay for increased costs as well</a:t>
            </a:r>
          </a:p>
          <a:p>
            <a:pPr lvl="1"/>
            <a:r>
              <a:rPr lang="en-US" dirty="0"/>
              <a:t>Usually appropriated to DFA, agencies budget as transfers first year, rolled into base budget in future years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76F9DC-3897-43BA-B090-0CB56B6E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19" y="3615620"/>
            <a:ext cx="10162727" cy="29446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270A-E8C2-4460-B717-D5730F3B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60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65877"/>
            <a:ext cx="10353761" cy="1034503"/>
          </a:xfrm>
        </p:spPr>
        <p:txBody>
          <a:bodyPr/>
          <a:lstStyle/>
          <a:p>
            <a:r>
              <a:rPr lang="en-US" dirty="0"/>
              <a:t>The general appropriations act (</a:t>
            </a:r>
            <a:r>
              <a:rPr lang="en-US" dirty="0" err="1"/>
              <a:t>gaa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6908"/>
            <a:ext cx="11111248" cy="5381778"/>
          </a:xfrm>
        </p:spPr>
        <p:txBody>
          <a:bodyPr>
            <a:normAutofit/>
          </a:bodyPr>
          <a:lstStyle/>
          <a:p>
            <a:r>
              <a:rPr lang="en-US" dirty="0"/>
              <a:t>Budget Adjustment Request (BAR) Language sections (generally follow all appropriations)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section: additional BAR authority specific to certain agencies for remainder of current FY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section: general BAR authority for all agencies and agency-specific authority for next FY</a:t>
            </a:r>
          </a:p>
          <a:p>
            <a:pPr lvl="1"/>
            <a:r>
              <a:rPr lang="en-US" dirty="0"/>
              <a:t>Will be detailed further in Module 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Transfers section </a:t>
            </a:r>
          </a:p>
          <a:p>
            <a:pPr lvl="1"/>
            <a:r>
              <a:rPr lang="en-US" dirty="0"/>
              <a:t>General fund transfers to certain agencies and/or funds, generally not viewed as appropriations to expend the money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AD798-05A8-4E37-9A89-F09811AB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83" y="2557901"/>
            <a:ext cx="9203794" cy="758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E1260-CCBD-479D-8648-293FC8E26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812" y="4579706"/>
            <a:ext cx="6278062" cy="5967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D824E-78B2-41C2-BC11-F5F5D213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2" descr="Vernon Parish School Board - ACT 250">
            <a:extLst>
              <a:ext uri="{FF2B5EF4-FFF2-40B4-BE49-F238E27FC236}">
                <a16:creationId xmlns:a16="http://schemas.microsoft.com/office/drawing/2014/main" id="{737B0279-B99E-4965-9FD2-C986F0BA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6" y="4115598"/>
            <a:ext cx="17049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34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2425-0AF8-4689-9797-E49E1E3C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1"/>
            <a:ext cx="11828206" cy="1066799"/>
          </a:xfrm>
        </p:spPr>
        <p:txBody>
          <a:bodyPr/>
          <a:lstStyle/>
          <a:p>
            <a:r>
              <a:rPr lang="en-US" dirty="0"/>
              <a:t>How to cite the GAA and other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BC232-BE3B-4A3D-BA1F-E930B25D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2774196"/>
            <a:ext cx="11065790" cy="32952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Laws 2020, 2</a:t>
            </a:r>
            <a:r>
              <a:rPr lang="en-US" baseline="30000" dirty="0"/>
              <a:t>nd</a:t>
            </a:r>
            <a:r>
              <a:rPr lang="en-US" dirty="0"/>
              <a:t> Session, Chapter 83, Section 5, Item 120</a:t>
            </a:r>
          </a:p>
          <a:p>
            <a:pPr lvl="1"/>
            <a:r>
              <a:rPr lang="en-US" dirty="0"/>
              <a:t>Session is by election cycles, not year.  Odd year = 1</a:t>
            </a:r>
            <a:r>
              <a:rPr lang="en-US" baseline="30000" dirty="0"/>
              <a:t>st</a:t>
            </a:r>
            <a:r>
              <a:rPr lang="en-US" dirty="0"/>
              <a:t> session, even year = 2</a:t>
            </a:r>
            <a:r>
              <a:rPr lang="en-US" baseline="30000" dirty="0"/>
              <a:t>nd</a:t>
            </a:r>
            <a:r>
              <a:rPr lang="en-US" dirty="0"/>
              <a:t> session</a:t>
            </a:r>
          </a:p>
          <a:p>
            <a:pPr lvl="1"/>
            <a:r>
              <a:rPr lang="en-US" dirty="0"/>
              <a:t>“Session” implies regular session, otherwise “1</a:t>
            </a:r>
            <a:r>
              <a:rPr lang="en-US" baseline="30000" dirty="0"/>
              <a:t>st</a:t>
            </a:r>
            <a:r>
              <a:rPr lang="en-US" dirty="0"/>
              <a:t> Special Session”</a:t>
            </a:r>
          </a:p>
          <a:p>
            <a:pPr lvl="1"/>
            <a:r>
              <a:rPr lang="en-US" dirty="0"/>
              <a:t>Every bill receives a chapter number after signed, use this instead of bill number</a:t>
            </a:r>
          </a:p>
          <a:p>
            <a:pPr lvl="1"/>
            <a:r>
              <a:rPr lang="en-US" dirty="0"/>
              <a:t>Appropriations may be created in bills other than HB2 (usually one-time), use correct chapter number from corresponding bill when budgeting that appropriation</a:t>
            </a:r>
          </a:p>
          <a:p>
            <a:pPr lvl="2"/>
            <a:r>
              <a:rPr lang="en-US" dirty="0"/>
              <a:t>2021 “junior budget bill” (SB 377), Laws 2021, 1</a:t>
            </a:r>
            <a:r>
              <a:rPr lang="en-US" baseline="30000" dirty="0"/>
              <a:t>st</a:t>
            </a:r>
            <a:r>
              <a:rPr lang="en-US" dirty="0"/>
              <a:t> Session, Chapter 140: Contains numerous appropriations for many state agencies, first half nonrecurring, 2</a:t>
            </a:r>
            <a:r>
              <a:rPr lang="en-US" baseline="30000" dirty="0"/>
              <a:t>nd</a:t>
            </a:r>
            <a:r>
              <a:rPr lang="en-US" dirty="0"/>
              <a:t> half recurring</a:t>
            </a:r>
          </a:p>
          <a:p>
            <a:pPr lvl="1"/>
            <a:r>
              <a:rPr lang="en-US" dirty="0"/>
              <a:t>Language may be identified by subsection in parentheses, such as Section 3 (I)</a:t>
            </a:r>
          </a:p>
          <a:p>
            <a:r>
              <a:rPr lang="en-US" dirty="0"/>
              <a:t>FY22 GAA: Laws 2021, 1</a:t>
            </a:r>
            <a:r>
              <a:rPr lang="en-US" baseline="30000" dirty="0"/>
              <a:t>st</a:t>
            </a:r>
            <a:r>
              <a:rPr lang="en-US" dirty="0"/>
              <a:t> Session, Chapter 137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36D4D-78A9-4D64-B534-A959A864D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39" y="983923"/>
            <a:ext cx="9080053" cy="15359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59CEE-590A-4CDA-B341-CE333ABC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66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3816-49F9-4FA6-A3B9-6DD159CA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6647"/>
            <a:ext cx="10353761" cy="870154"/>
          </a:xfrm>
        </p:spPr>
        <p:txBody>
          <a:bodyPr/>
          <a:lstStyle/>
          <a:p>
            <a:r>
              <a:rPr lang="en-US" dirty="0"/>
              <a:t>Interpreting language in the GAA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FC3FB-F942-486B-976A-7259C1D9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2"/>
            <a:ext cx="10619444" cy="3637934"/>
          </a:xfrm>
        </p:spPr>
        <p:txBody>
          <a:bodyPr/>
          <a:lstStyle/>
          <a:p>
            <a:r>
              <a:rPr lang="en-US" dirty="0"/>
              <a:t>At times the GAA can include language that can be difficult for agencies to interpret, especially regarding how certain funding should be used</a:t>
            </a:r>
          </a:p>
          <a:p>
            <a:pPr lvl="1"/>
            <a:r>
              <a:rPr lang="en-US" dirty="0"/>
              <a:t>Section 4 appropriation language or language directing how nonrecurring appropriations should be used</a:t>
            </a:r>
          </a:p>
          <a:p>
            <a:r>
              <a:rPr lang="en-US" dirty="0"/>
              <a:t>Who should agencies contact if they need assistance in this regard?</a:t>
            </a:r>
          </a:p>
          <a:p>
            <a:pPr lvl="1"/>
            <a:r>
              <a:rPr lang="en-US" dirty="0"/>
              <a:t>It is the State Budget Division’s job to implement the GAA and they should be agencies’ first point of contact.   SBD will have info on executive initiatives in the GAA.</a:t>
            </a:r>
          </a:p>
          <a:p>
            <a:pPr lvl="1"/>
            <a:r>
              <a:rPr lang="en-US" dirty="0"/>
              <a:t>LFC can provide information on legislative initiatives in the GAA.  Please coordinate w/ SBD.</a:t>
            </a:r>
          </a:p>
          <a:p>
            <a:pPr lvl="1"/>
            <a:r>
              <a:rPr lang="en-US" dirty="0"/>
              <a:t>FCD can provide guidance on accounting-related language.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3F682-97CD-40DB-A60F-EEEF487D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7EF1C-4F5B-46A2-A434-B4E776AD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3762" y="4527755"/>
            <a:ext cx="2994763" cy="19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F9E0-6501-4FB4-A9FC-EF32B7E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1"/>
            <a:ext cx="10353761" cy="1066800"/>
          </a:xfrm>
        </p:spPr>
        <p:txBody>
          <a:bodyPr/>
          <a:lstStyle/>
          <a:p>
            <a:r>
              <a:rPr lang="en-US" dirty="0"/>
              <a:t>New Mexico statutes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638E-214D-4293-A173-70FF821A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29148"/>
            <a:ext cx="10353762" cy="2743200"/>
          </a:xfrm>
        </p:spPr>
        <p:txBody>
          <a:bodyPr/>
          <a:lstStyle/>
          <a:p>
            <a:r>
              <a:rPr lang="en-US" dirty="0"/>
              <a:t>NM OneSource Statute Lookup: </a:t>
            </a:r>
            <a:r>
              <a:rPr lang="en-US" dirty="0">
                <a:hlinkClick r:id="rId2"/>
              </a:rPr>
              <a:t>https://nmonesource.com/nmos/en/nav.do</a:t>
            </a:r>
            <a:endParaRPr lang="en-US" dirty="0"/>
          </a:p>
          <a:p>
            <a:pPr lvl="1"/>
            <a:r>
              <a:rPr lang="en-US" dirty="0"/>
              <a:t>Enter search terms (citation or keyword) and click result from dropdown</a:t>
            </a:r>
          </a:p>
          <a:p>
            <a:r>
              <a:rPr lang="en-US" dirty="0"/>
              <a:t>State Budget Statutes: 6-3-1 through 6-3-25 NMSA 1978</a:t>
            </a:r>
          </a:p>
          <a:p>
            <a:r>
              <a:rPr lang="en-US" dirty="0"/>
              <a:t>Special Revenue Fund Statutes</a:t>
            </a:r>
          </a:p>
          <a:p>
            <a:pPr lvl="1"/>
            <a:r>
              <a:rPr lang="en-US" dirty="0"/>
              <a:t>Important to know statutes detailing sources, eligible uses, and managerial authority (ability to increase budget) associated with each of your agency’s special revenue funds</a:t>
            </a:r>
          </a:p>
          <a:p>
            <a:endParaRPr lang="en-US" dirty="0"/>
          </a:p>
        </p:txBody>
      </p:sp>
      <p:pic>
        <p:nvPicPr>
          <p:cNvPr id="5" name="Picture 4" descr="Screen of a cell phone&#10;&#10;Description automatically generated">
            <a:extLst>
              <a:ext uri="{FF2B5EF4-FFF2-40B4-BE49-F238E27FC236}">
                <a16:creationId xmlns:a16="http://schemas.microsoft.com/office/drawing/2014/main" id="{A5E9D7BE-E44A-4D2A-BFE2-D6A9D36B0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53" y="3672348"/>
            <a:ext cx="6995761" cy="28524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915DF-F523-4FEA-A3E5-AF1C2731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7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40" y="226142"/>
            <a:ext cx="10928554" cy="1326321"/>
          </a:xfrm>
        </p:spPr>
        <p:txBody>
          <a:bodyPr/>
          <a:lstStyle/>
          <a:p>
            <a:r>
              <a:rPr lang="en-US" dirty="0"/>
              <a:t>The accountability in government act (AGA): 6-3A-1 </a:t>
            </a:r>
            <a:r>
              <a:rPr lang="en-US" cap="small" dirty="0"/>
              <a:t>through</a:t>
            </a:r>
            <a:r>
              <a:rPr lang="en-US" dirty="0"/>
              <a:t> 6-3A-10 NMSA 1978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52463"/>
            <a:ext cx="10353762" cy="4759847"/>
          </a:xfrm>
        </p:spPr>
        <p:txBody>
          <a:bodyPr/>
          <a:lstStyle/>
          <a:p>
            <a:r>
              <a:rPr lang="en-US" dirty="0"/>
              <a:t>Establishes performance measure process for each agency in order to connect budget with agency performance </a:t>
            </a:r>
          </a:p>
          <a:p>
            <a:r>
              <a:rPr lang="en-US" dirty="0"/>
              <a:t>Each performance measure has a type (output, explanatory, etc.) and a target, with numerical data that can be consistently measured and tracked from year to year</a:t>
            </a:r>
          </a:p>
          <a:p>
            <a:r>
              <a:rPr lang="en-US" dirty="0"/>
              <a:t>Data is used by LFC to create agency report cards for public and legislative use (frequently used during legislative session hearings)</a:t>
            </a:r>
          </a:p>
          <a:p>
            <a:r>
              <a:rPr lang="en-US" dirty="0"/>
              <a:t>AGA establishes process to revise measures, set targets, and report data each year</a:t>
            </a:r>
          </a:p>
          <a:p>
            <a:r>
              <a:rPr lang="en-US" dirty="0"/>
              <a:t>Some agencies have separate performance staff, others have budget staff perform this role – consult your management team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0519-5083-4C18-9A5A-2D728A61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94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608" y="-41206"/>
            <a:ext cx="8610600" cy="1293028"/>
          </a:xfrm>
        </p:spPr>
        <p:txBody>
          <a:bodyPr/>
          <a:lstStyle/>
          <a:p>
            <a:r>
              <a:rPr lang="en-US" dirty="0"/>
              <a:t>Performance measure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6633"/>
            <a:ext cx="10820400" cy="51760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June 15: SBD issues guidelines to agencies to request changes to their measures for the next budget cycle year (June 2019: changes for FY21)</a:t>
            </a:r>
          </a:p>
          <a:p>
            <a:r>
              <a:rPr lang="en-US" dirty="0"/>
              <a:t>July 15: Agencies submit requested changes to SBD and LFC </a:t>
            </a:r>
          </a:p>
          <a:p>
            <a:pPr lvl="1"/>
            <a:r>
              <a:rPr lang="en-US" dirty="0"/>
              <a:t>“Key” agencies must also identify which measures they will report on quarterly in the </a:t>
            </a:r>
            <a:r>
              <a:rPr lang="en-US" u="sng" dirty="0"/>
              <a:t>current</a:t>
            </a:r>
            <a:r>
              <a:rPr lang="en-US" dirty="0"/>
              <a:t> FY</a:t>
            </a:r>
          </a:p>
          <a:p>
            <a:r>
              <a:rPr lang="en-US" dirty="0"/>
              <a:t>July/August: Agencies, SBD and LFC meet as needed to collaborate on requested changes and strive to come to consensus</a:t>
            </a:r>
          </a:p>
          <a:p>
            <a:r>
              <a:rPr lang="en-US" dirty="0"/>
              <a:t>August 15: SBD issues final approved measures to agencies, incorporates changes into performance measure system</a:t>
            </a:r>
          </a:p>
          <a:p>
            <a:r>
              <a:rPr lang="en-US" dirty="0"/>
              <a:t>Sept. 1: Agencies include requested targets for approved measures as part of their budget request. </a:t>
            </a:r>
          </a:p>
          <a:p>
            <a:r>
              <a:rPr lang="en-US" dirty="0"/>
              <a:t>Legislative session: SBD and LFC analysts meet to discuss their target recommendations and strive to come to consensus</a:t>
            </a:r>
          </a:p>
          <a:p>
            <a:pPr lvl="1"/>
            <a:r>
              <a:rPr lang="en-US" dirty="0"/>
              <a:t>Select measures and targets included in GAA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12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2073-5B5C-4D13-B509-D9575D3F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6645"/>
            <a:ext cx="10353761" cy="870155"/>
          </a:xfrm>
        </p:spPr>
        <p:txBody>
          <a:bodyPr/>
          <a:lstStyle/>
          <a:p>
            <a:r>
              <a:rPr lang="en-US" dirty="0"/>
              <a:t>Useful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50DC-A28E-4BDE-AA21-0EB4BC77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0"/>
            <a:ext cx="10353762" cy="51127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State Budget Division: </a:t>
            </a:r>
            <a:r>
              <a:rPr lang="en-US" dirty="0">
                <a:hlinkClick r:id="rId2"/>
              </a:rPr>
              <a:t>http://www.nmdfa.state.nm.us/Budget_Division.aspx</a:t>
            </a:r>
            <a:endParaRPr lang="en-US" dirty="0"/>
          </a:p>
          <a:p>
            <a:pPr lvl="1"/>
            <a:r>
              <a:rPr lang="en-US" dirty="0"/>
              <a:t>Executive Budget Recommendation</a:t>
            </a:r>
          </a:p>
          <a:p>
            <a:pPr lvl="1"/>
            <a:r>
              <a:rPr lang="en-US" dirty="0"/>
              <a:t>Appropriation Request Instructions and Forms</a:t>
            </a:r>
          </a:p>
          <a:p>
            <a:pPr lvl="1"/>
            <a:r>
              <a:rPr lang="en-US" dirty="0"/>
              <a:t>Operating Budget Submission Instructions and Forms</a:t>
            </a:r>
          </a:p>
          <a:p>
            <a:pPr lvl="1"/>
            <a:r>
              <a:rPr lang="en-US" dirty="0"/>
              <a:t>Budget Adjustment Request Instructions and Forms</a:t>
            </a:r>
          </a:p>
          <a:p>
            <a:pPr lvl="1"/>
            <a:r>
              <a:rPr lang="en-US" dirty="0"/>
              <a:t>Performance Based Budgeting Instructions and Forms</a:t>
            </a:r>
          </a:p>
          <a:p>
            <a:r>
              <a:rPr lang="en-US" dirty="0"/>
              <a:t>Legislative Finance Committee: </a:t>
            </a:r>
            <a:r>
              <a:rPr lang="en-US" dirty="0">
                <a:hlinkClick r:id="rId3"/>
              </a:rPr>
              <a:t>https://nmlegis.gov/Entity/LFC/Default</a:t>
            </a:r>
            <a:endParaRPr lang="en-US" dirty="0"/>
          </a:p>
          <a:p>
            <a:pPr lvl="1"/>
            <a:r>
              <a:rPr lang="en-US" dirty="0"/>
              <a:t>Session Publications: Appropriation Recommendations, Policy and Performance Analysis</a:t>
            </a:r>
          </a:p>
          <a:p>
            <a:pPr lvl="1"/>
            <a:r>
              <a:rPr lang="en-US" dirty="0"/>
              <a:t>Evaluation Unit Publications (performance and program reviews)</a:t>
            </a:r>
          </a:p>
          <a:p>
            <a:pPr lvl="1"/>
            <a:r>
              <a:rPr lang="en-US" dirty="0"/>
              <a:t>Finance Facts and other reference material</a:t>
            </a:r>
          </a:p>
          <a:p>
            <a:r>
              <a:rPr lang="en-US" dirty="0"/>
              <a:t>Legislature: </a:t>
            </a:r>
            <a:r>
              <a:rPr lang="en-US" dirty="0">
                <a:hlinkClick r:id="rId4"/>
              </a:rPr>
              <a:t>https://nmlegis.gov/</a:t>
            </a:r>
            <a:endParaRPr lang="en-US" dirty="0"/>
          </a:p>
          <a:p>
            <a:pPr lvl="1"/>
            <a:r>
              <a:rPr lang="en-US" dirty="0"/>
              <a:t>Bill Finder</a:t>
            </a:r>
          </a:p>
          <a:p>
            <a:pPr lvl="1"/>
            <a:r>
              <a:rPr lang="en-US" dirty="0"/>
              <a:t>Committee Schedules and Agendas</a:t>
            </a:r>
          </a:p>
          <a:p>
            <a:pPr lvl="1"/>
            <a:r>
              <a:rPr lang="en-US" dirty="0"/>
              <a:t>Webcasts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B1116-9056-47EB-9862-2C6332168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2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48BD-4A9D-40C9-93FB-24607E7D7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76" y="137651"/>
            <a:ext cx="11734800" cy="1326321"/>
          </a:xfrm>
        </p:spPr>
        <p:txBody>
          <a:bodyPr/>
          <a:lstStyle/>
          <a:p>
            <a:r>
              <a:rPr lang="en-US" dirty="0"/>
              <a:t>Introduction to the state budget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C6DBC-1D2C-4502-BE36-00C2300D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39864"/>
            <a:ext cx="10353762" cy="48561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SBD is the Governor’s/Executive Budget Office, part of the Department of Finance and Administration (DFA)</a:t>
            </a:r>
          </a:p>
          <a:p>
            <a:pPr lvl="1"/>
            <a:r>
              <a:rPr lang="en-US" dirty="0"/>
              <a:t>Provide budget and policy information, analysis, and recommendations to Executive Branch leadership (i.e. DFA management, Governor’s Office, agency heads) </a:t>
            </a:r>
          </a:p>
          <a:p>
            <a:pPr lvl="2"/>
            <a:r>
              <a:rPr lang="en-US" dirty="0"/>
              <a:t>Executive budget recommendation</a:t>
            </a:r>
          </a:p>
          <a:p>
            <a:pPr lvl="2"/>
            <a:r>
              <a:rPr lang="en-US" dirty="0"/>
              <a:t>Testify at budget hearings</a:t>
            </a:r>
          </a:p>
          <a:p>
            <a:pPr lvl="2"/>
            <a:r>
              <a:rPr lang="en-US" dirty="0"/>
              <a:t>Fiscal impact reports and policy recommendations for legislation</a:t>
            </a:r>
          </a:p>
          <a:p>
            <a:pPr lvl="1"/>
            <a:r>
              <a:rPr lang="en-US" dirty="0"/>
              <a:t>Manage state budget activities throughout the fiscal year</a:t>
            </a:r>
          </a:p>
          <a:p>
            <a:pPr lvl="2"/>
            <a:r>
              <a:rPr lang="en-US" dirty="0"/>
              <a:t>Approve Operating Budget submissions</a:t>
            </a:r>
          </a:p>
          <a:p>
            <a:pPr lvl="2"/>
            <a:r>
              <a:rPr lang="en-US" dirty="0"/>
              <a:t>Process Budget Adjustment Requests and other documents</a:t>
            </a:r>
          </a:p>
          <a:p>
            <a:pPr lvl="2"/>
            <a:r>
              <a:rPr lang="en-US" dirty="0"/>
              <a:t>Review proposed HR actions and contracts for budget soundness</a:t>
            </a:r>
          </a:p>
          <a:p>
            <a:pPr lvl="1"/>
            <a:r>
              <a:rPr lang="en-US" dirty="0"/>
              <a:t>Promote efficiency in government operations and effective use of taxpayer dollars</a:t>
            </a:r>
          </a:p>
          <a:p>
            <a:pPr lvl="2"/>
            <a:r>
              <a:rPr lang="en-US" dirty="0"/>
              <a:t>Direct performance management process in collaboration with Legislative Finance Committee</a:t>
            </a:r>
          </a:p>
          <a:p>
            <a:r>
              <a:rPr lang="en-US" dirty="0"/>
              <a:t>Only the SBD Director is appointed, all other staff are classified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84F65-4732-4C77-9629-CB87B5E8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 descr="Free Budget Clip Art with No Background - ClipartKey">
            <a:extLst>
              <a:ext uri="{FF2B5EF4-FFF2-40B4-BE49-F238E27FC236}">
                <a16:creationId xmlns:a16="http://schemas.microsoft.com/office/drawing/2014/main" id="{EE546DE0-11DD-4201-AA27-1702B764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02" y="2588308"/>
            <a:ext cx="2894675" cy="18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19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74E8-9634-427A-B02D-948E9EAF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module 1 – </a:t>
            </a:r>
            <a:br>
              <a:rPr lang="en-US" dirty="0"/>
            </a:br>
            <a:r>
              <a:rPr lang="en-US" dirty="0"/>
              <a:t>the state budget process</a:t>
            </a:r>
          </a:p>
        </p:txBody>
      </p:sp>
      <p:pic>
        <p:nvPicPr>
          <p:cNvPr id="1026" name="Picture 2" descr="High Quality Questions to help you achieve success - Go MAD Thinking">
            <a:extLst>
              <a:ext uri="{FF2B5EF4-FFF2-40B4-BE49-F238E27FC236}">
                <a16:creationId xmlns:a16="http://schemas.microsoft.com/office/drawing/2014/main" id="{B0560444-3D4C-49D2-8F4A-DD10DE583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59" y="2013411"/>
            <a:ext cx="5639281" cy="25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4A907-09FA-4FB7-B683-CA8C8070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6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905500" y="2414783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189539" y="1133672"/>
            <a:ext cx="1412875" cy="619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chemeClr val="tx1"/>
                </a:solidFill>
              </a:rPr>
              <a:t>Cinthia Martinez </a:t>
            </a:r>
          </a:p>
          <a:p>
            <a:pPr algn="ctr" eaLnBrk="1" hangingPunct="1">
              <a:defRPr/>
            </a:pPr>
            <a:r>
              <a:rPr lang="en-US" sz="800" dirty="0">
                <a:solidFill>
                  <a:schemeClr val="tx1"/>
                </a:solidFill>
              </a:rPr>
              <a:t>Acting Division Director/DFA Deputy Secretary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81601" y="1989333"/>
            <a:ext cx="1458913" cy="501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Andrew Miner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Acting Deputy Director/Economic and Natural Resources Lead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14564" y="3252984"/>
            <a:ext cx="6167437" cy="2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14639" y="3424434"/>
            <a:ext cx="1404937" cy="6715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Michael </a:t>
            </a:r>
            <a:r>
              <a:rPr lang="en-US" sz="800" dirty="0" err="1">
                <a:solidFill>
                  <a:schemeClr val="tx1"/>
                </a:solidFill>
              </a:rPr>
              <a:t>Regensberg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Human Services and Public Safety Team Lead</a:t>
            </a:r>
          </a:p>
        </p:txBody>
      </p:sp>
      <p:cxnSp>
        <p:nvCxnSpPr>
          <p:cNvPr id="2068" name="Straight Connector 2067"/>
          <p:cNvCxnSpPr/>
          <p:nvPr/>
        </p:nvCxnSpPr>
        <p:spPr>
          <a:xfrm>
            <a:off x="2025650" y="26751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912770" y="3452016"/>
            <a:ext cx="1068387" cy="6842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Cyndi Montoya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Principal Analyst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892676" y="3997522"/>
            <a:ext cx="4763" cy="187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699626" y="2611633"/>
            <a:ext cx="3175" cy="24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382001" y="3275209"/>
            <a:ext cx="9525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811714" y="3252983"/>
            <a:ext cx="34925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352427" y="3488478"/>
            <a:ext cx="1251743" cy="596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Simon Miller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Principal Analyst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95404" y="4367986"/>
            <a:ext cx="990600" cy="42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Donna Rivera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Senior Analyst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697038" y="3459360"/>
            <a:ext cx="1014412" cy="42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Nicole Macias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Principal Analyst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311650" y="4184846"/>
            <a:ext cx="1104900" cy="42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Brian Chavez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Senior Analyst </a:t>
            </a:r>
          </a:p>
        </p:txBody>
      </p:sp>
      <p:cxnSp>
        <p:nvCxnSpPr>
          <p:cNvPr id="2058" name="Straight Connector 2057"/>
          <p:cNvCxnSpPr>
            <a:cxnSpLocks/>
            <a:endCxn id="65" idx="2"/>
          </p:cNvCxnSpPr>
          <p:nvPr/>
        </p:nvCxnSpPr>
        <p:spPr>
          <a:xfrm flipV="1">
            <a:off x="1733969" y="3884810"/>
            <a:ext cx="470275" cy="48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Straight Connector 2066"/>
          <p:cNvCxnSpPr/>
          <p:nvPr/>
        </p:nvCxnSpPr>
        <p:spPr>
          <a:xfrm flipV="1">
            <a:off x="2189163" y="3203772"/>
            <a:ext cx="4762" cy="223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5886450" y="1770259"/>
            <a:ext cx="0" cy="26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899150" y="1902021"/>
            <a:ext cx="2330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ounded Rectangle 141"/>
          <p:cNvSpPr/>
          <p:nvPr/>
        </p:nvSpPr>
        <p:spPr>
          <a:xfrm>
            <a:off x="8250239" y="1603571"/>
            <a:ext cx="1279525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Capital Outlay Bureau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Wesley Billingsley, Director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429750" y="2943421"/>
            <a:ext cx="1047750" cy="42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Ryan Serrano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Executive Capital Analyst 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640513" y="4567987"/>
            <a:ext cx="1173162" cy="53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Vacant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Senior Analyst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(K-12 Education)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372600" y="2354458"/>
            <a:ext cx="1081088" cy="514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Tonantzin</a:t>
            </a:r>
            <a:r>
              <a:rPr lang="en-US" sz="800" dirty="0">
                <a:solidFill>
                  <a:schemeClr val="tx1"/>
                </a:solidFill>
              </a:rPr>
              <a:t> Roybal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Executive Capital  Analyst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094664" y="3470471"/>
            <a:ext cx="1081087" cy="482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Vacant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Office Manager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302126" y="3464121"/>
            <a:ext cx="1154113" cy="576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Meribeth</a:t>
            </a:r>
            <a:r>
              <a:rPr lang="en-US" sz="800" dirty="0">
                <a:solidFill>
                  <a:schemeClr val="tx1"/>
                </a:solidFill>
              </a:rPr>
              <a:t> Densmore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Health and Justice Team Lead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572125" y="4184846"/>
            <a:ext cx="1068388" cy="42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Jeremy </a:t>
            </a:r>
            <a:r>
              <a:rPr lang="en-US" sz="800" dirty="0" err="1">
                <a:solidFill>
                  <a:schemeClr val="tx1"/>
                </a:solidFill>
              </a:rPr>
              <a:t>Perea</a:t>
            </a:r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Senior Analyst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925764" y="4268983"/>
            <a:ext cx="1068387" cy="425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Diego Jimenez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Senior Analyst 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7531101" y="3245046"/>
            <a:ext cx="28575" cy="19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9193214" y="2175071"/>
            <a:ext cx="98425" cy="1636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72" idx="1"/>
          </p:cNvCxnSpPr>
          <p:nvPr/>
        </p:nvCxnSpPr>
        <p:spPr>
          <a:xfrm flipV="1">
            <a:off x="9217026" y="2611633"/>
            <a:ext cx="155575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411538" y="4054672"/>
            <a:ext cx="4762" cy="187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1015803" y="3245046"/>
            <a:ext cx="119717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546475" y="3251397"/>
            <a:ext cx="0" cy="192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463088" y="3459358"/>
            <a:ext cx="1014412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Sarah Delarosa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Office Manager</a:t>
            </a:r>
          </a:p>
        </p:txBody>
      </p:sp>
      <p:sp>
        <p:nvSpPr>
          <p:cNvPr id="4134" name="TextBox 8"/>
          <p:cNvSpPr txBox="1">
            <a:spLocks noChangeArrowheads="1"/>
          </p:cNvSpPr>
          <p:nvPr/>
        </p:nvSpPr>
        <p:spPr bwMode="auto">
          <a:xfrm>
            <a:off x="1251745" y="382784"/>
            <a:ext cx="6414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State Budget Division – June 2021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 flipH="1" flipV="1">
            <a:off x="6659182" y="3245046"/>
            <a:ext cx="71820" cy="104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5899150" y="2611633"/>
            <a:ext cx="6350" cy="153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6719889" y="4294383"/>
            <a:ext cx="209553" cy="273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  <a:endCxn id="64" idx="0"/>
          </p:cNvCxnSpPr>
          <p:nvPr/>
        </p:nvCxnSpPr>
        <p:spPr>
          <a:xfrm>
            <a:off x="1260678" y="4087575"/>
            <a:ext cx="230026" cy="280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296400" y="3795908"/>
            <a:ext cx="18415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9242425" y="3164084"/>
            <a:ext cx="198438" cy="3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812B2BF-1014-440A-A39D-2ACE7216DA93}"/>
              </a:ext>
            </a:extLst>
          </p:cNvPr>
          <p:cNvCxnSpPr>
            <a:cxnSpLocks/>
          </p:cNvCxnSpPr>
          <p:nvPr/>
        </p:nvCxnSpPr>
        <p:spPr>
          <a:xfrm>
            <a:off x="1015803" y="3211523"/>
            <a:ext cx="0" cy="300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B571-D382-42AA-86EB-88794222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9561"/>
            <a:ext cx="10353761" cy="1112520"/>
          </a:xfrm>
        </p:spPr>
        <p:txBody>
          <a:bodyPr/>
          <a:lstStyle/>
          <a:p>
            <a:r>
              <a:rPr lang="en-US" dirty="0"/>
              <a:t>Other state budget 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7913-1D4A-419C-BDFE-F5CABDD3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88720"/>
            <a:ext cx="10353762" cy="4922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DFA Financial Control Division</a:t>
            </a:r>
          </a:p>
          <a:p>
            <a:pPr lvl="1"/>
            <a:r>
              <a:rPr lang="en-US" dirty="0"/>
              <a:t>Process general fund allotments</a:t>
            </a:r>
          </a:p>
          <a:p>
            <a:pPr lvl="1"/>
            <a:r>
              <a:rPr lang="en-US" dirty="0"/>
              <a:t>Work with SBD and agencies to resolve budget and accounting issues</a:t>
            </a:r>
          </a:p>
          <a:p>
            <a:r>
              <a:rPr lang="en-US" dirty="0"/>
              <a:t>Governor’s Office and Cabinet Directors</a:t>
            </a:r>
          </a:p>
          <a:p>
            <a:pPr lvl="1"/>
            <a:r>
              <a:rPr lang="en-US" dirty="0"/>
              <a:t>Work with SBD and agencies to address Executive budget priorities</a:t>
            </a:r>
          </a:p>
          <a:p>
            <a:r>
              <a:rPr lang="en-US" dirty="0"/>
              <a:t>Legislative Finance Committee</a:t>
            </a:r>
          </a:p>
          <a:p>
            <a:pPr lvl="1"/>
            <a:r>
              <a:rPr lang="en-US" dirty="0"/>
              <a:t>Legislature’s budget office – also produce a budget recommendation</a:t>
            </a:r>
          </a:p>
          <a:p>
            <a:pPr lvl="1"/>
            <a:r>
              <a:rPr lang="en-US" dirty="0"/>
              <a:t>Review agency budget activities (including BARs) and performance</a:t>
            </a:r>
          </a:p>
          <a:p>
            <a:r>
              <a:rPr lang="en-US" dirty="0"/>
              <a:t>Other legislative committees – House Appropriations and Finance (HAFC), Senate Finance (SFC), Legislative Education Study Committee (LESC)</a:t>
            </a:r>
          </a:p>
          <a:p>
            <a:r>
              <a:rPr lang="en-US" dirty="0"/>
              <a:t>Consensus Revenue Estimation Group (CREG) – DFA, LFC, TRD, and DOT economists</a:t>
            </a:r>
          </a:p>
          <a:p>
            <a:r>
              <a:rPr lang="en-US" dirty="0"/>
              <a:t>Outside of state government – Advocacy groups, schools, local governments,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63FB2-903F-4E03-A4E9-9BAEB76C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Free Legislature Cliparts, Download Free Clip Art, Free Clip Art on Clipart  Library">
            <a:extLst>
              <a:ext uri="{FF2B5EF4-FFF2-40B4-BE49-F238E27FC236}">
                <a16:creationId xmlns:a16="http://schemas.microsoft.com/office/drawing/2014/main" id="{3D4DDCC8-6E8D-45D7-A7C0-4B35EEFB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605" y="1863274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1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26142"/>
            <a:ext cx="10353761" cy="1326321"/>
          </a:xfrm>
        </p:spPr>
        <p:txBody>
          <a:bodyPr/>
          <a:lstStyle/>
          <a:p>
            <a:r>
              <a:rPr lang="en-US" dirty="0"/>
              <a:t>The state budget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52463"/>
            <a:ext cx="10353762" cy="47745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July/August: Appropriation request preparation by agencies (due Sept. 1 by statute)</a:t>
            </a:r>
          </a:p>
          <a:p>
            <a:pPr lvl="1"/>
            <a:r>
              <a:rPr lang="en-US" dirty="0"/>
              <a:t>SBD and Governor’s Office may meet with agencies to discuss budget needs and executive priorities</a:t>
            </a:r>
          </a:p>
          <a:p>
            <a:pPr lvl="1"/>
            <a:r>
              <a:rPr lang="en-US" dirty="0"/>
              <a:t>SBD and LFC may issue budget guidelines to agencies</a:t>
            </a:r>
          </a:p>
          <a:p>
            <a:pPr lvl="1"/>
            <a:r>
              <a:rPr lang="en-US" dirty="0"/>
              <a:t>SBD provides training and instructions, facilitates BRS and PBB system use, troubleshoots technical problems and otherwise assists as needed</a:t>
            </a:r>
          </a:p>
          <a:p>
            <a:r>
              <a:rPr lang="en-US" dirty="0"/>
              <a:t>September – December: SBD and LFC prepare budget recommendations</a:t>
            </a:r>
          </a:p>
          <a:p>
            <a:pPr lvl="1"/>
            <a:r>
              <a:rPr lang="en-US" dirty="0"/>
              <a:t>LFC holds fall budget hearings for all agencies, discuss their requests</a:t>
            </a:r>
          </a:p>
          <a:p>
            <a:pPr lvl="1"/>
            <a:r>
              <a:rPr lang="en-US" dirty="0"/>
              <a:t>Review submissions for technical accuracy, request more info from agencies, meet as needed</a:t>
            </a:r>
          </a:p>
          <a:p>
            <a:pPr lvl="1"/>
            <a:r>
              <a:rPr lang="en-US" dirty="0"/>
              <a:t>Finalize and publish recommendations according to executive (SBD) and legislative (LFC) priorities in early January</a:t>
            </a:r>
          </a:p>
          <a:p>
            <a:pPr lvl="1"/>
            <a:r>
              <a:rPr lang="en-US" dirty="0"/>
              <a:t>New Mexico is one of only a few states where the executive and legislative branches release concurrent budget recommendations </a:t>
            </a:r>
          </a:p>
          <a:p>
            <a:r>
              <a:rPr lang="en-US" dirty="0"/>
              <a:t>October: Agencies request nonrecurring appropriations, Section 4 special language, and budget adjustment authority language for incorporation into executive and LFC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4FFD5-7CAD-4A82-9EF0-E0ED06F8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Cycle Clip Art At Clker Com Vector - Rotation Clipart - Png Download  (#85496) - PinClipart">
            <a:extLst>
              <a:ext uri="{FF2B5EF4-FFF2-40B4-BE49-F238E27FC236}">
                <a16:creationId xmlns:a16="http://schemas.microsoft.com/office/drawing/2014/main" id="{ED902706-3160-4C0E-B91E-E0758CE5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35" y="226142"/>
            <a:ext cx="1691852" cy="15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1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439" y="129984"/>
            <a:ext cx="8610600" cy="1079384"/>
          </a:xfrm>
        </p:spPr>
        <p:txBody>
          <a:bodyPr/>
          <a:lstStyle/>
          <a:p>
            <a:r>
              <a:rPr lang="en-US" dirty="0"/>
              <a:t>The state budget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9367"/>
            <a:ext cx="10820400" cy="50390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January – March: Legislative session, passage of the General Appropriations Act (GAA)</a:t>
            </a:r>
          </a:p>
          <a:p>
            <a:pPr lvl="1"/>
            <a:r>
              <a:rPr lang="en-US" dirty="0"/>
              <a:t>Alternate 60 day (odd years) and 30 day (even years) sessions</a:t>
            </a:r>
          </a:p>
          <a:p>
            <a:pPr lvl="1"/>
            <a:r>
              <a:rPr lang="en-US" dirty="0"/>
              <a:t>Budget hearings at House Appropriations and Finance Committee (HAFC) – Committee adopts LFC or executive recommendation or requests reconciliation</a:t>
            </a:r>
          </a:p>
          <a:p>
            <a:pPr lvl="2"/>
            <a:r>
              <a:rPr lang="en-US" dirty="0"/>
              <a:t>Concurrently – SFC holds informational budget hearings with selected agencies</a:t>
            </a:r>
          </a:p>
          <a:p>
            <a:pPr lvl="1"/>
            <a:r>
              <a:rPr lang="en-US" dirty="0"/>
              <a:t>House passes budget bill (usually HB2) and moves to Senate</a:t>
            </a:r>
          </a:p>
          <a:p>
            <a:pPr lvl="1"/>
            <a:r>
              <a:rPr lang="en-US" dirty="0"/>
              <a:t>Executive agencies work with SBD to submit Senate amendment requests, non-Executive branch agencies may request amendments independently</a:t>
            </a:r>
          </a:p>
          <a:p>
            <a:pPr lvl="1"/>
            <a:r>
              <a:rPr lang="en-US" dirty="0"/>
              <a:t>Once budget passes Senate and concurred in House, SBD and Governor’s Office work together to draft line-item vetoes.   Generally, governor may veto appropriations or language, but may not change appropriations or create new language through deletion</a:t>
            </a:r>
          </a:p>
          <a:p>
            <a:r>
              <a:rPr lang="en-US" dirty="0"/>
              <a:t>April: agencies prepare operating budget (due May 1 by statute)</a:t>
            </a:r>
          </a:p>
          <a:p>
            <a:pPr lvl="1"/>
            <a:r>
              <a:rPr lang="en-US" dirty="0"/>
              <a:t>SBD issues guidelines based on enacted budget and provides training, assists as needed</a:t>
            </a:r>
          </a:p>
          <a:p>
            <a:pPr lvl="1"/>
            <a:r>
              <a:rPr lang="en-US" dirty="0"/>
              <a:t>May begin to budget nonrecurring appropriations as authorized in budget bill</a:t>
            </a:r>
          </a:p>
          <a:p>
            <a:r>
              <a:rPr lang="en-US" dirty="0"/>
              <a:t>May/June: SBD reviews operating budget submissions for accuracy, prepares and posts budget journals in SHARE by July 1 for use in new FY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FB1FD-24E7-4B64-83C7-67C29B1C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2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3664-152F-4F6E-A563-B26A6FF1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89560"/>
            <a:ext cx="10353761" cy="1326321"/>
          </a:xfrm>
        </p:spPr>
        <p:txBody>
          <a:bodyPr/>
          <a:lstStyle/>
          <a:p>
            <a:r>
              <a:rPr lang="en-US" dirty="0"/>
              <a:t>Structure of the state budget: organization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6955-C89E-4074-B4C8-B2A43D4B0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581432"/>
            <a:ext cx="10353762" cy="1466568"/>
          </a:xfrm>
        </p:spPr>
        <p:txBody>
          <a:bodyPr>
            <a:normAutofit/>
          </a:bodyPr>
          <a:lstStyle/>
          <a:p>
            <a:r>
              <a:rPr lang="en-US" dirty="0"/>
              <a:t>Business Unit (BU) – state agency </a:t>
            </a:r>
          </a:p>
          <a:p>
            <a:pPr lvl="1"/>
            <a:r>
              <a:rPr lang="en-US" dirty="0"/>
              <a:t>5 digit code in SHARE, often shortened to first 3 digits</a:t>
            </a:r>
          </a:p>
          <a:p>
            <a:pPr lvl="1"/>
            <a:r>
              <a:rPr lang="en-US" dirty="0"/>
              <a:t>First number refers to functional group of agencies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4AD983-16EB-4DFD-A401-D8B6F2BB5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4586"/>
              </p:ext>
            </p:extLst>
          </p:nvPr>
        </p:nvGraphicFramePr>
        <p:xfrm>
          <a:off x="1691640" y="2907753"/>
          <a:ext cx="4239578" cy="127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309">
                  <a:extLst>
                    <a:ext uri="{9D8B030D-6E8A-4147-A177-3AD203B41FA5}">
                      <a16:colId xmlns:a16="http://schemas.microsoft.com/office/drawing/2014/main" val="2791879532"/>
                    </a:ext>
                  </a:extLst>
                </a:gridCol>
                <a:gridCol w="1570211">
                  <a:extLst>
                    <a:ext uri="{9D8B030D-6E8A-4147-A177-3AD203B41FA5}">
                      <a16:colId xmlns:a16="http://schemas.microsoft.com/office/drawing/2014/main" val="864800391"/>
                    </a:ext>
                  </a:extLst>
                </a:gridCol>
                <a:gridCol w="342095">
                  <a:extLst>
                    <a:ext uri="{9D8B030D-6E8A-4147-A177-3AD203B41FA5}">
                      <a16:colId xmlns:a16="http://schemas.microsoft.com/office/drawing/2014/main" val="3855398432"/>
                    </a:ext>
                  </a:extLst>
                </a:gridCol>
                <a:gridCol w="2022963">
                  <a:extLst>
                    <a:ext uri="{9D8B030D-6E8A-4147-A177-3AD203B41FA5}">
                      <a16:colId xmlns:a16="http://schemas.microsoft.com/office/drawing/2014/main" val="2960386604"/>
                    </a:ext>
                  </a:extLst>
                </a:gridCol>
              </a:tblGrid>
              <a:tr h="254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Legislative Agencies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Health and Human Services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2043738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Judicial Agencies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Public Safety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03210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General Control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Transportation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65121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Commerce &amp; Industry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Education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024367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Natural Resources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54023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DFF02D-E800-429B-A44B-45930F208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73942"/>
              </p:ext>
            </p:extLst>
          </p:nvPr>
        </p:nvGraphicFramePr>
        <p:xfrm>
          <a:off x="6717406" y="2907753"/>
          <a:ext cx="3763963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525">
                  <a:extLst>
                    <a:ext uri="{9D8B030D-6E8A-4147-A177-3AD203B41FA5}">
                      <a16:colId xmlns:a16="http://schemas.microsoft.com/office/drawing/2014/main" val="3995730016"/>
                    </a:ext>
                  </a:extLst>
                </a:gridCol>
                <a:gridCol w="3146438">
                  <a:extLst>
                    <a:ext uri="{9D8B030D-6E8A-4147-A177-3AD203B41FA5}">
                      <a16:colId xmlns:a16="http://schemas.microsoft.com/office/drawing/2014/main" val="22712751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Administrative Office of the Courts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53054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34100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Department of Finance and Administration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7622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Gaming Control Board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71967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66500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Department of Health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0627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Department of Corrections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32191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92400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Public Education Department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8643072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E5A5A7-57F8-484C-BE52-89D0B29ED773}"/>
              </a:ext>
            </a:extLst>
          </p:cNvPr>
          <p:cNvSpPr txBox="1">
            <a:spLocks/>
          </p:cNvSpPr>
          <p:nvPr/>
        </p:nvSpPr>
        <p:spPr>
          <a:xfrm>
            <a:off x="913796" y="4339872"/>
            <a:ext cx="10353762" cy="1908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 code (P-code) – highest division of agency</a:t>
            </a:r>
          </a:p>
          <a:p>
            <a:pPr lvl="1"/>
            <a:r>
              <a:rPr lang="en-US" dirty="0"/>
              <a:t>Small agencies only have one P-code, but must have one</a:t>
            </a:r>
          </a:p>
          <a:p>
            <a:pPr lvl="1"/>
            <a:r>
              <a:rPr lang="en-US" dirty="0"/>
              <a:t>Budget is appropriated by the legislature at P-code level</a:t>
            </a:r>
          </a:p>
          <a:p>
            <a:pPr lvl="1"/>
            <a:r>
              <a:rPr lang="en-US" dirty="0"/>
              <a:t>4 digit code in SHARE (</a:t>
            </a:r>
            <a:r>
              <a:rPr lang="en-US" dirty="0" err="1"/>
              <a:t>Pxxx</a:t>
            </a:r>
            <a:r>
              <a:rPr lang="en-US" dirty="0"/>
              <a:t>), found in Department field</a:t>
            </a:r>
          </a:p>
          <a:p>
            <a:pPr lvl="1"/>
            <a:r>
              <a:rPr lang="en-US" dirty="0"/>
              <a:t>Usually correspond to Divisions in an agency, but some exceptions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643517-DFE1-4FF8-A3E0-F3B36E071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10840"/>
              </p:ext>
            </p:extLst>
          </p:nvPr>
        </p:nvGraphicFramePr>
        <p:xfrm>
          <a:off x="7375206" y="4488832"/>
          <a:ext cx="4313874" cy="1196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213">
                  <a:extLst>
                    <a:ext uri="{9D8B030D-6E8A-4147-A177-3AD203B41FA5}">
                      <a16:colId xmlns:a16="http://schemas.microsoft.com/office/drawing/2014/main" val="3024098202"/>
                    </a:ext>
                  </a:extLst>
                </a:gridCol>
                <a:gridCol w="3823661">
                  <a:extLst>
                    <a:ext uri="{9D8B030D-6E8A-4147-A177-3AD203B41FA5}">
                      <a16:colId xmlns:a16="http://schemas.microsoft.com/office/drawing/2014/main" val="4254045025"/>
                    </a:ext>
                  </a:extLst>
                </a:gridCol>
              </a:tblGrid>
              <a:tr h="2214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DFA P-codes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1986"/>
                  </a:ext>
                </a:extLst>
              </a:tr>
              <a:tr h="22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P541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Policy Development, Fiscal Oversight and Budget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1114489"/>
                  </a:ext>
                </a:extLst>
              </a:tr>
              <a:tr h="2449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P542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Program Support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0942443"/>
                  </a:ext>
                </a:extLst>
              </a:tr>
              <a:tr h="287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P543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Community Development / Local Govt. Assistance (LGD)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8410344"/>
                  </a:ext>
                </a:extLst>
              </a:tr>
              <a:tr h="22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P544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Fiscal Management &amp; Oversight (FCD)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925724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1EE4A4-240D-4397-8F1A-280F8351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2" descr="Clip Art Hierarchy Clipart , Free Transparent Clipart - ClipartKey">
            <a:extLst>
              <a:ext uri="{FF2B5EF4-FFF2-40B4-BE49-F238E27FC236}">
                <a16:creationId xmlns:a16="http://schemas.microsoft.com/office/drawing/2014/main" id="{A114F0EE-15A3-4EA9-BC60-46883113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54" y="1107030"/>
            <a:ext cx="1559595" cy="16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4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6A03-D6B0-40E1-91EE-02CE4236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3360"/>
            <a:ext cx="10353761" cy="1326321"/>
          </a:xfrm>
        </p:spPr>
        <p:txBody>
          <a:bodyPr/>
          <a:lstStyle/>
          <a:p>
            <a:r>
              <a:rPr lang="en-US" dirty="0"/>
              <a:t>Structure of the state budget: organization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E606-C59D-4543-BA9D-D1C74E2B5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39681"/>
            <a:ext cx="10353762" cy="3687639"/>
          </a:xfrm>
        </p:spPr>
        <p:txBody>
          <a:bodyPr>
            <a:normAutofit/>
          </a:bodyPr>
          <a:lstStyle/>
          <a:p>
            <a:r>
              <a:rPr lang="en-US" dirty="0"/>
              <a:t>Fund</a:t>
            </a:r>
          </a:p>
          <a:p>
            <a:pPr lvl="1"/>
            <a:r>
              <a:rPr lang="en-US" dirty="0"/>
              <a:t>Accounts within agencies that receive revenues and register expenditures</a:t>
            </a:r>
          </a:p>
          <a:p>
            <a:pPr lvl="1"/>
            <a:r>
              <a:rPr lang="en-US" dirty="0"/>
              <a:t>Every agency has at least one unique fund, some agencies have many</a:t>
            </a:r>
          </a:p>
          <a:p>
            <a:pPr lvl="1"/>
            <a:r>
              <a:rPr lang="en-US" dirty="0"/>
              <a:t>Funds can have budget in multiple P-codes, revenue and expenditure categories</a:t>
            </a:r>
          </a:p>
          <a:p>
            <a:pPr lvl="1"/>
            <a:r>
              <a:rPr lang="en-US" dirty="0"/>
              <a:t>Some funds are established in statute and have strictly defined revenues and expenditures</a:t>
            </a:r>
          </a:p>
          <a:p>
            <a:pPr lvl="1"/>
            <a:r>
              <a:rPr lang="en-US" dirty="0"/>
              <a:t>Legislature does not directly appropriate by fund, but agencies must establish budget in funds, which should roll up to their total appropriated budget</a:t>
            </a:r>
          </a:p>
          <a:p>
            <a:pPr lvl="1"/>
            <a:r>
              <a:rPr lang="en-US" dirty="0"/>
              <a:t>5 digit code in SHARE (Fund field), generally first 3 digits denote a high level fund, with last 2 digits (if not zeroes) denoting a lower level sub-fund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3EFC03-534D-42D8-876F-B25BBEA67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89589"/>
              </p:ext>
            </p:extLst>
          </p:nvPr>
        </p:nvGraphicFramePr>
        <p:xfrm>
          <a:off x="4309959" y="4986184"/>
          <a:ext cx="4421086" cy="1658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4833">
                  <a:extLst>
                    <a:ext uri="{9D8B030D-6E8A-4147-A177-3AD203B41FA5}">
                      <a16:colId xmlns:a16="http://schemas.microsoft.com/office/drawing/2014/main" val="1097906108"/>
                    </a:ext>
                  </a:extLst>
                </a:gridCol>
                <a:gridCol w="3566253">
                  <a:extLst>
                    <a:ext uri="{9D8B030D-6E8A-4147-A177-3AD203B41FA5}">
                      <a16:colId xmlns:a16="http://schemas.microsoft.com/office/drawing/2014/main" val="1568398760"/>
                    </a:ext>
                  </a:extLst>
                </a:gridCol>
              </a:tblGrid>
              <a:tr h="3323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Some Environment Dept.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362168"/>
                  </a:ext>
                </a:extLst>
              </a:tr>
              <a:tr h="332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06400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General Operating Fund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0463641"/>
                  </a:ext>
                </a:extLst>
              </a:tr>
              <a:tr h="32920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Rural Infrastructure Revolving Loan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6611266"/>
                  </a:ext>
                </a:extLst>
              </a:tr>
              <a:tr h="332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Hazardous Waste Fund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87534"/>
                  </a:ext>
                </a:extLst>
              </a:tr>
              <a:tr h="332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99000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Corrective Action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333409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5A1B8-5D8D-4FDF-A7BB-4B885577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90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FFFFFF"/>
      </a:dk1>
      <a:lt1>
        <a:sysClr val="window" lastClr="000000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F0F7939FB814A949090BD5DF27BED" ma:contentTypeVersion="10" ma:contentTypeDescription="Create a new document." ma:contentTypeScope="" ma:versionID="5999782b042b98273276d59c514e74c6">
  <xsd:schema xmlns:xsd="http://www.w3.org/2001/XMLSchema" xmlns:xs="http://www.w3.org/2001/XMLSchema" xmlns:p="http://schemas.microsoft.com/office/2006/metadata/properties" xmlns:ns2="63f5c428-e74f-4c78-ac0b-51fb6a3d884f" xmlns:ns3="818dc727-8c08-46ce-877c-be860f388b89" targetNamespace="http://schemas.microsoft.com/office/2006/metadata/properties" ma:root="true" ma:fieldsID="a953747738c9c4a3a31fd598082cf633" ns2:_="" ns3:_="">
    <xsd:import namespace="63f5c428-e74f-4c78-ac0b-51fb6a3d884f"/>
    <xsd:import namespace="818dc727-8c08-46ce-877c-be860f388b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5c428-e74f-4c78-ac0b-51fb6a3d8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dc727-8c08-46ce-877c-be860f388b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8dc727-8c08-46ce-877c-be860f388b89">
      <UserInfo>
        <DisplayName>Garcia, Crystal, DFA</DisplayName>
        <AccountId>6679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0AF434E-6F22-4C94-B2D6-A46224CBDE52}"/>
</file>

<file path=customXml/itemProps2.xml><?xml version="1.0" encoding="utf-8"?>
<ds:datastoreItem xmlns:ds="http://schemas.openxmlformats.org/officeDocument/2006/customXml" ds:itemID="{1038D0EC-8E41-4272-8A52-39F858AE2173}"/>
</file>

<file path=customXml/itemProps3.xml><?xml version="1.0" encoding="utf-8"?>
<ds:datastoreItem xmlns:ds="http://schemas.openxmlformats.org/officeDocument/2006/customXml" ds:itemID="{06BD97A1-646D-480F-8FA2-DF360DDE7292}"/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1444</TotalTime>
  <Words>3545</Words>
  <Application>Microsoft Office PowerPoint</Application>
  <PresentationFormat>Widescreen</PresentationFormat>
  <Paragraphs>394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Bookman Old Style</vt:lpstr>
      <vt:lpstr>Calibri</vt:lpstr>
      <vt:lpstr>Rockwell</vt:lpstr>
      <vt:lpstr>Damask</vt:lpstr>
      <vt:lpstr>Budget Boot camp module 1: The state Budget Process</vt:lpstr>
      <vt:lpstr>Course overview</vt:lpstr>
      <vt:lpstr>Introduction to the state budget division</vt:lpstr>
      <vt:lpstr>PowerPoint Presentation</vt:lpstr>
      <vt:lpstr>Other state budget actors</vt:lpstr>
      <vt:lpstr>The state budget Cycle</vt:lpstr>
      <vt:lpstr>The state budget cycle</vt:lpstr>
      <vt:lpstr>Structure of the state budget: organization Hierarchy</vt:lpstr>
      <vt:lpstr>Structure of the state budget: organization Hierarchy</vt:lpstr>
      <vt:lpstr>PowerPoint Presentation</vt:lpstr>
      <vt:lpstr>Structure of the state budget: Revenue categories</vt:lpstr>
      <vt:lpstr>Structure of the state budget: Revenue categories</vt:lpstr>
      <vt:lpstr>Structure of the state budget: Expenditure categories</vt:lpstr>
      <vt:lpstr>Structure of the state budget: Expenditure categories</vt:lpstr>
      <vt:lpstr>STRUCTURE of the state budget: FTE and Personnel costs (200s)</vt:lpstr>
      <vt:lpstr>STRUCTURE of the state budget: FTE and Personnel costs (200s)</vt:lpstr>
      <vt:lpstr>Division of the new Mexico state budget</vt:lpstr>
      <vt:lpstr>The General appropriations act (Gaa, HB2)</vt:lpstr>
      <vt:lpstr>The General appropriations act (Gaa, HB2)</vt:lpstr>
      <vt:lpstr>The general appropriations act (Gaa, HB2)</vt:lpstr>
      <vt:lpstr>The general appropriations act (Gaa, HB2)</vt:lpstr>
      <vt:lpstr>The general appropriations act (gaa, HB2)</vt:lpstr>
      <vt:lpstr>The general appropriations act (gaa)</vt:lpstr>
      <vt:lpstr>How to cite the GAA and other legislation</vt:lpstr>
      <vt:lpstr>Interpreting language in the GAA</vt:lpstr>
      <vt:lpstr>New Mexico statutes</vt:lpstr>
      <vt:lpstr>The accountability in government act (AGA): 6-3A-1 through 6-3A-10 NMSA 1978</vt:lpstr>
      <vt:lpstr>Performance measure cycle</vt:lpstr>
      <vt:lpstr>Useful websites</vt:lpstr>
      <vt:lpstr>End of module 1 –  the state budget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Boot camp module 1: The state Budget Process</dc:title>
  <dc:creator>Andy Miner</dc:creator>
  <cp:lastModifiedBy>Miner, Andrew, DFA</cp:lastModifiedBy>
  <cp:revision>71</cp:revision>
  <dcterms:created xsi:type="dcterms:W3CDTF">2020-08-19T15:15:16Z</dcterms:created>
  <dcterms:modified xsi:type="dcterms:W3CDTF">2021-06-02T15:00:13Z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0x0101009B4F0F7939FB814A949090BD5DF27BED</vt:lpwstr>
  </property>
</Properties>
</file>