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0"/>
  </p:notesMasterIdLst>
  <p:sldIdLst>
    <p:sldId id="257" r:id="rId2"/>
    <p:sldId id="284"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E1500-ED88-4318-B39B-D2E8A99BEB2A}"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2A848-819E-434F-8A08-91E698838C39}" type="slidenum">
              <a:rPr lang="en-US" smtClean="0"/>
              <a:t>‹#›</a:t>
            </a:fld>
            <a:endParaRPr lang="en-US"/>
          </a:p>
        </p:txBody>
      </p:sp>
    </p:spTree>
    <p:extLst>
      <p:ext uri="{BB962C8B-B14F-4D97-AF65-F5344CB8AC3E}">
        <p14:creationId xmlns:p14="http://schemas.microsoft.com/office/powerpoint/2010/main" val="52985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F438A6-33D2-45C8-8E42-D2EDB86EA550}"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38785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73352-6907-423F-8D81-D3180FCF4557}"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85392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C7884-4A35-4BC7-ABB7-4F5C31D6313C}"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340621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46D730-2233-4F88-AE65-FD72647597C0}"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296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95F58B-6516-4A07-9F7B-AFEA4ACFD426}"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2500600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7E60AE-1431-4C5A-9A6F-76F2563DA00F}" type="datetime1">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215350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D1F7D3-C1AB-435A-AF36-64AC2258DC8E}" type="datetime1">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22580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064606-A0F8-4AE2-BE87-B98D4CDF220E}"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50495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BB665-55EC-40E2-B307-7041C6EEAF53}"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219187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DBE6E-327E-4FF1-9BAA-AD5469DB9B84}"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68532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0E113-FEA4-4D30-988F-B6ACFA31CDC7}"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417614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D798A2-7B3B-4EAE-A700-FE20DF510DFD}"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3482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58F759-7254-4ACD-A57C-EA42C789D257}" type="datetime1">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76968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96D47D-3606-4ABF-BF82-36FCF41A536A}" type="datetime1">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55859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AE4E2-B847-4ADA-8E5D-1B6928081C96}" type="datetime1">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23494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7283D-1BFB-4D1F-B808-EE7E13523962}"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181012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9F9118-DB43-4029-942C-E85F22795E48}"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8F2AD-56CF-4180-9E23-470176CF500C}" type="slidenum">
              <a:rPr lang="en-US" smtClean="0"/>
              <a:t>‹#›</a:t>
            </a:fld>
            <a:endParaRPr lang="en-US"/>
          </a:p>
        </p:txBody>
      </p:sp>
    </p:spTree>
    <p:extLst>
      <p:ext uri="{BB962C8B-B14F-4D97-AF65-F5344CB8AC3E}">
        <p14:creationId xmlns:p14="http://schemas.microsoft.com/office/powerpoint/2010/main" val="282561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B9CF253-7BD0-461E-B8FB-794D1BCBAC4D}" type="datetime1">
              <a:rPr lang="en-US" smtClean="0"/>
              <a:t>6/2/2021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DB8F2AD-56CF-4180-9E23-470176CF500C}" type="slidenum">
              <a:rPr lang="en-US" smtClean="0"/>
              <a:t>‹#›</a:t>
            </a:fld>
            <a:endParaRPr lang="en-US"/>
          </a:p>
        </p:txBody>
      </p:sp>
    </p:spTree>
    <p:extLst>
      <p:ext uri="{BB962C8B-B14F-4D97-AF65-F5344CB8AC3E}">
        <p14:creationId xmlns:p14="http://schemas.microsoft.com/office/powerpoint/2010/main" val="293319138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drew.miner@state.nm.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bridgeville.org/2017/07/on-bridgeville-council-dems-republicans-unite-to-support-massive-federal-grant-progra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Transfer-left_right.sv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techzim.co.zw/2014/10/send-money-to-zimbabw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DFASBD.Submissions@state.nm.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538B-DCF9-4BDF-BAFC-B9ECF96D7579}"/>
              </a:ext>
            </a:extLst>
          </p:cNvPr>
          <p:cNvSpPr>
            <a:spLocks noGrp="1"/>
          </p:cNvSpPr>
          <p:nvPr>
            <p:ph type="ctrTitle"/>
          </p:nvPr>
        </p:nvSpPr>
        <p:spPr>
          <a:xfrm>
            <a:off x="710362" y="199104"/>
            <a:ext cx="11117842" cy="1437814"/>
          </a:xfrm>
        </p:spPr>
        <p:txBody>
          <a:bodyPr>
            <a:normAutofit fontScale="90000"/>
          </a:bodyPr>
          <a:lstStyle/>
          <a:p>
            <a:r>
              <a:rPr lang="en-US" dirty="0"/>
              <a:t>Budget Boot camp module 2:</a:t>
            </a:r>
            <a:br>
              <a:rPr lang="en-US" dirty="0"/>
            </a:br>
            <a:r>
              <a:rPr lang="en-US" dirty="0"/>
              <a:t>budget management documents</a:t>
            </a:r>
          </a:p>
        </p:txBody>
      </p:sp>
      <p:sp>
        <p:nvSpPr>
          <p:cNvPr id="3" name="Subtitle 2">
            <a:extLst>
              <a:ext uri="{FF2B5EF4-FFF2-40B4-BE49-F238E27FC236}">
                <a16:creationId xmlns:a16="http://schemas.microsoft.com/office/drawing/2014/main" id="{FCC7B32B-F86E-4BAE-8A67-A0472CD321AD}"/>
              </a:ext>
            </a:extLst>
          </p:cNvPr>
          <p:cNvSpPr>
            <a:spLocks noGrp="1"/>
          </p:cNvSpPr>
          <p:nvPr>
            <p:ph type="subTitle" idx="1"/>
          </p:nvPr>
        </p:nvSpPr>
        <p:spPr>
          <a:xfrm>
            <a:off x="1315048" y="4127731"/>
            <a:ext cx="9908473" cy="1655762"/>
          </a:xfrm>
        </p:spPr>
        <p:txBody>
          <a:bodyPr>
            <a:normAutofit/>
          </a:bodyPr>
          <a:lstStyle/>
          <a:p>
            <a:r>
              <a:rPr lang="en-US" dirty="0"/>
              <a:t>Dr. Andrew Miner, DPA</a:t>
            </a:r>
          </a:p>
          <a:p>
            <a:r>
              <a:rPr lang="en-US" dirty="0"/>
              <a:t>Acting Deputy Director, State Budget Division</a:t>
            </a:r>
          </a:p>
          <a:p>
            <a:r>
              <a:rPr lang="en-US" dirty="0">
                <a:hlinkClick r:id="rId2"/>
              </a:rPr>
              <a:t>andrew.miner@state.nm.us</a:t>
            </a:r>
            <a:r>
              <a:rPr lang="en-US" dirty="0"/>
              <a:t>, 827-3812</a:t>
            </a:r>
          </a:p>
        </p:txBody>
      </p:sp>
      <p:pic>
        <p:nvPicPr>
          <p:cNvPr id="1026" name="Picture 2">
            <a:extLst>
              <a:ext uri="{FF2B5EF4-FFF2-40B4-BE49-F238E27FC236}">
                <a16:creationId xmlns:a16="http://schemas.microsoft.com/office/drawing/2014/main" id="{AE1D75BF-FE88-4592-B3A0-F30E159D7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1" y="2082966"/>
            <a:ext cx="1845165" cy="186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08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9D9B-C746-47B7-B78F-36D28CD0A2A9}"/>
              </a:ext>
            </a:extLst>
          </p:cNvPr>
          <p:cNvSpPr>
            <a:spLocks noGrp="1"/>
          </p:cNvSpPr>
          <p:nvPr>
            <p:ph type="title"/>
          </p:nvPr>
        </p:nvSpPr>
        <p:spPr>
          <a:xfrm>
            <a:off x="913795" y="334297"/>
            <a:ext cx="10353761" cy="924232"/>
          </a:xfrm>
        </p:spPr>
        <p:txBody>
          <a:bodyPr/>
          <a:lstStyle/>
          <a:p>
            <a:r>
              <a:rPr lang="en-US" dirty="0"/>
              <a:t>Components of a complete bar</a:t>
            </a:r>
          </a:p>
        </p:txBody>
      </p:sp>
      <p:sp>
        <p:nvSpPr>
          <p:cNvPr id="3" name="Content Placeholder 2">
            <a:extLst>
              <a:ext uri="{FF2B5EF4-FFF2-40B4-BE49-F238E27FC236}">
                <a16:creationId xmlns:a16="http://schemas.microsoft.com/office/drawing/2014/main" id="{3AD00D8B-5D74-4FE4-91E4-F84D91BD316C}"/>
              </a:ext>
            </a:extLst>
          </p:cNvPr>
          <p:cNvSpPr>
            <a:spLocks noGrp="1"/>
          </p:cNvSpPr>
          <p:nvPr>
            <p:ph idx="1"/>
          </p:nvPr>
        </p:nvSpPr>
        <p:spPr>
          <a:xfrm>
            <a:off x="913795" y="1533833"/>
            <a:ext cx="10353762" cy="4527754"/>
          </a:xfrm>
        </p:spPr>
        <p:txBody>
          <a:bodyPr>
            <a:normAutofit/>
          </a:bodyPr>
          <a:lstStyle/>
          <a:p>
            <a:r>
              <a:rPr lang="en-US" dirty="0"/>
              <a:t>BAR Form (Excel)</a:t>
            </a:r>
          </a:p>
          <a:p>
            <a:r>
              <a:rPr lang="en-US" dirty="0"/>
              <a:t>Budget Journals (copies from SHARE, convert to PDF)</a:t>
            </a:r>
          </a:p>
          <a:p>
            <a:r>
              <a:rPr lang="en-US" dirty="0"/>
              <a:t>BAR Narrative (create in Word, convert to PDF)</a:t>
            </a:r>
          </a:p>
          <a:p>
            <a:r>
              <a:rPr lang="en-US" dirty="0"/>
              <a:t>Backup documentation depending on type of BAR, possibly including:</a:t>
            </a:r>
          </a:p>
          <a:p>
            <a:pPr lvl="1"/>
            <a:r>
              <a:rPr lang="en-US" dirty="0"/>
              <a:t>Copy of </a:t>
            </a:r>
            <a:r>
              <a:rPr lang="en-US" u="sng" dirty="0"/>
              <a:t>specific</a:t>
            </a:r>
            <a:r>
              <a:rPr lang="en-US" dirty="0"/>
              <a:t> statutory authority (copy of general authority not needed – just citation)</a:t>
            </a:r>
          </a:p>
          <a:p>
            <a:pPr lvl="1"/>
            <a:r>
              <a:rPr lang="en-US" dirty="0"/>
              <a:t>Federal grant award and budget worksheet</a:t>
            </a:r>
          </a:p>
          <a:p>
            <a:pPr lvl="1"/>
            <a:r>
              <a:rPr lang="en-US" dirty="0"/>
              <a:t>5% worksheet</a:t>
            </a:r>
          </a:p>
          <a:p>
            <a:pPr lvl="1"/>
            <a:r>
              <a:rPr lang="en-US" dirty="0"/>
              <a:t>SHARE reports showing budget availability for category decrease</a:t>
            </a:r>
          </a:p>
          <a:p>
            <a:pPr lvl="1"/>
            <a:r>
              <a:rPr lang="en-US" dirty="0"/>
              <a:t>Budget projections</a:t>
            </a:r>
          </a:p>
          <a:p>
            <a:r>
              <a:rPr lang="en-US" dirty="0"/>
              <a:t>Utilize BAR Checklist on SBD’s website to ensure complete submission</a:t>
            </a:r>
          </a:p>
          <a:p>
            <a:endParaRPr lang="en-US" dirty="0"/>
          </a:p>
          <a:p>
            <a:endParaRPr lang="en-US" dirty="0"/>
          </a:p>
        </p:txBody>
      </p:sp>
      <p:sp>
        <p:nvSpPr>
          <p:cNvPr id="4" name="Slide Number Placeholder 3">
            <a:extLst>
              <a:ext uri="{FF2B5EF4-FFF2-40B4-BE49-F238E27FC236}">
                <a16:creationId xmlns:a16="http://schemas.microsoft.com/office/drawing/2014/main" id="{B79EC337-64AF-4DB7-9282-319274959068}"/>
              </a:ext>
            </a:extLst>
          </p:cNvPr>
          <p:cNvSpPr>
            <a:spLocks noGrp="1"/>
          </p:cNvSpPr>
          <p:nvPr>
            <p:ph type="sldNum" sz="quarter" idx="12"/>
          </p:nvPr>
        </p:nvSpPr>
        <p:spPr/>
        <p:txBody>
          <a:bodyPr/>
          <a:lstStyle/>
          <a:p>
            <a:fld id="{3DB8F2AD-56CF-4180-9E23-470176CF500C}" type="slidenum">
              <a:rPr lang="en-US" smtClean="0"/>
              <a:t>10</a:t>
            </a:fld>
            <a:endParaRPr lang="en-US"/>
          </a:p>
        </p:txBody>
      </p:sp>
      <p:pic>
        <p:nvPicPr>
          <p:cNvPr id="5" name="Picture 2" descr="Free Checklists Cliparts, Download Free Clip Art, Free Clip Art on Clipart  Library">
            <a:extLst>
              <a:ext uri="{FF2B5EF4-FFF2-40B4-BE49-F238E27FC236}">
                <a16:creationId xmlns:a16="http://schemas.microsoft.com/office/drawing/2014/main" id="{F8AA0B26-D77B-4F31-AF57-5729A6FE5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514" y="926690"/>
            <a:ext cx="1627149" cy="242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6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85F9-B1A8-4059-AD8D-E4D8734CF55C}"/>
              </a:ext>
            </a:extLst>
          </p:cNvPr>
          <p:cNvSpPr>
            <a:spLocks noGrp="1"/>
          </p:cNvSpPr>
          <p:nvPr>
            <p:ph type="title"/>
          </p:nvPr>
        </p:nvSpPr>
        <p:spPr>
          <a:xfrm>
            <a:off x="913796" y="108156"/>
            <a:ext cx="10353761" cy="1178204"/>
          </a:xfrm>
        </p:spPr>
        <p:txBody>
          <a:bodyPr/>
          <a:lstStyle/>
          <a:p>
            <a:r>
              <a:rPr lang="en-US" dirty="0"/>
              <a:t>Completing the bar form</a:t>
            </a:r>
          </a:p>
        </p:txBody>
      </p:sp>
      <p:pic>
        <p:nvPicPr>
          <p:cNvPr id="5" name="Content Placeholder 4" descr="A screenshot of a social media post&#10;&#10;Description automatically generated">
            <a:extLst>
              <a:ext uri="{FF2B5EF4-FFF2-40B4-BE49-F238E27FC236}">
                <a16:creationId xmlns:a16="http://schemas.microsoft.com/office/drawing/2014/main" id="{CD25D793-94DB-4637-AFE8-32002E28AF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43" y="1109379"/>
            <a:ext cx="10025568" cy="2177718"/>
          </a:xfrm>
        </p:spPr>
      </p:pic>
      <p:sp>
        <p:nvSpPr>
          <p:cNvPr id="6" name="Content Placeholder 2">
            <a:extLst>
              <a:ext uri="{FF2B5EF4-FFF2-40B4-BE49-F238E27FC236}">
                <a16:creationId xmlns:a16="http://schemas.microsoft.com/office/drawing/2014/main" id="{902580F6-9604-489E-9AB1-AAA42AB23EB5}"/>
              </a:ext>
            </a:extLst>
          </p:cNvPr>
          <p:cNvSpPr txBox="1">
            <a:spLocks/>
          </p:cNvSpPr>
          <p:nvPr/>
        </p:nvSpPr>
        <p:spPr>
          <a:xfrm>
            <a:off x="751562" y="3429000"/>
            <a:ext cx="10693186" cy="306029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Initiating Org: </a:t>
            </a:r>
            <a:r>
              <a:rPr lang="en-US" dirty="0" err="1"/>
              <a:t>Pcode</a:t>
            </a:r>
            <a:r>
              <a:rPr lang="en-US" dirty="0"/>
              <a:t> number and name</a:t>
            </a:r>
          </a:p>
          <a:p>
            <a:r>
              <a:rPr lang="en-US" dirty="0"/>
              <a:t>Use </a:t>
            </a:r>
            <a:r>
              <a:rPr lang="en-US" dirty="0" err="1"/>
              <a:t>Budref</a:t>
            </a:r>
            <a:r>
              <a:rPr lang="en-US" dirty="0"/>
              <a:t> and Class for Section 4 budget for that FY</a:t>
            </a:r>
          </a:p>
          <a:p>
            <a:r>
              <a:rPr lang="en-US" dirty="0"/>
              <a:t>Note proper format of Fund/</a:t>
            </a:r>
            <a:r>
              <a:rPr lang="en-US" dirty="0" err="1"/>
              <a:t>Agcy</a:t>
            </a:r>
            <a:r>
              <a:rPr lang="en-US" dirty="0"/>
              <a:t>/P-code entry (19800/516/P717).  No 10-digit codes.</a:t>
            </a:r>
          </a:p>
          <a:p>
            <a:r>
              <a:rPr lang="en-US" dirty="0"/>
              <a:t>Don’t round or truncate numbers</a:t>
            </a:r>
          </a:p>
          <a:p>
            <a:r>
              <a:rPr lang="en-US" dirty="0"/>
              <a:t>Include positive and negative lines in transfer BARs</a:t>
            </a:r>
          </a:p>
          <a:p>
            <a:r>
              <a:rPr lang="en-US" dirty="0"/>
              <a:t>Break out revenue on right side </a:t>
            </a:r>
          </a:p>
          <a:p>
            <a:endParaRPr lang="en-US" dirty="0"/>
          </a:p>
          <a:p>
            <a:endParaRPr lang="en-US" dirty="0"/>
          </a:p>
        </p:txBody>
      </p:sp>
      <p:sp>
        <p:nvSpPr>
          <p:cNvPr id="3" name="Slide Number Placeholder 2">
            <a:extLst>
              <a:ext uri="{FF2B5EF4-FFF2-40B4-BE49-F238E27FC236}">
                <a16:creationId xmlns:a16="http://schemas.microsoft.com/office/drawing/2014/main" id="{1B968B97-1291-41EB-A38F-D58128B7B394}"/>
              </a:ext>
            </a:extLst>
          </p:cNvPr>
          <p:cNvSpPr>
            <a:spLocks noGrp="1"/>
          </p:cNvSpPr>
          <p:nvPr>
            <p:ph type="sldNum" sz="quarter" idx="12"/>
          </p:nvPr>
        </p:nvSpPr>
        <p:spPr/>
        <p:txBody>
          <a:bodyPr/>
          <a:lstStyle/>
          <a:p>
            <a:fld id="{3DB8F2AD-56CF-4180-9E23-470176CF500C}" type="slidenum">
              <a:rPr lang="en-US" smtClean="0"/>
              <a:t>11</a:t>
            </a:fld>
            <a:endParaRPr lang="en-US"/>
          </a:p>
        </p:txBody>
      </p:sp>
    </p:spTree>
    <p:extLst>
      <p:ext uri="{BB962C8B-B14F-4D97-AF65-F5344CB8AC3E}">
        <p14:creationId xmlns:p14="http://schemas.microsoft.com/office/powerpoint/2010/main" val="313761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50C9-57D1-406E-81E3-E20ABB18564A}"/>
              </a:ext>
            </a:extLst>
          </p:cNvPr>
          <p:cNvSpPr>
            <a:spLocks noGrp="1"/>
          </p:cNvSpPr>
          <p:nvPr>
            <p:ph type="title"/>
          </p:nvPr>
        </p:nvSpPr>
        <p:spPr>
          <a:xfrm>
            <a:off x="913796" y="152400"/>
            <a:ext cx="10353761" cy="791497"/>
          </a:xfrm>
        </p:spPr>
        <p:txBody>
          <a:bodyPr/>
          <a:lstStyle/>
          <a:p>
            <a:r>
              <a:rPr lang="en-US" dirty="0"/>
              <a:t>Completing the bar form</a:t>
            </a:r>
          </a:p>
        </p:txBody>
      </p:sp>
      <p:pic>
        <p:nvPicPr>
          <p:cNvPr id="5" name="Content Placeholder 4" descr="A screenshot of a cell phone&#10;&#10;Description automatically generated">
            <a:extLst>
              <a:ext uri="{FF2B5EF4-FFF2-40B4-BE49-F238E27FC236}">
                <a16:creationId xmlns:a16="http://schemas.microsoft.com/office/drawing/2014/main" id="{23C2C347-4E05-40A6-A0BA-CFED812AA3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438" y="944563"/>
            <a:ext cx="9130649" cy="2640012"/>
          </a:xfrm>
        </p:spPr>
      </p:pic>
      <p:sp>
        <p:nvSpPr>
          <p:cNvPr id="7" name="Content Placeholder 2">
            <a:extLst>
              <a:ext uri="{FF2B5EF4-FFF2-40B4-BE49-F238E27FC236}">
                <a16:creationId xmlns:a16="http://schemas.microsoft.com/office/drawing/2014/main" id="{AA914071-F018-42B4-99FB-FADFAC747A67}"/>
              </a:ext>
            </a:extLst>
          </p:cNvPr>
          <p:cNvSpPr txBox="1">
            <a:spLocks/>
          </p:cNvSpPr>
          <p:nvPr/>
        </p:nvSpPr>
        <p:spPr>
          <a:xfrm>
            <a:off x="751561" y="3570902"/>
            <a:ext cx="11017651" cy="29183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Be sure to include correct journal number(s)</a:t>
            </a:r>
          </a:p>
          <a:p>
            <a:r>
              <a:rPr lang="en-US" dirty="0"/>
              <a:t>Include appropriate statutory authority from GAA, statutes, </a:t>
            </a:r>
            <a:r>
              <a:rPr lang="en-US" dirty="0" err="1"/>
              <a:t>etc</a:t>
            </a:r>
            <a:endParaRPr lang="en-US" dirty="0"/>
          </a:p>
          <a:p>
            <a:r>
              <a:rPr lang="en-US" dirty="0"/>
              <a:t>Complete revenue section which should tie to revenue above, include 6 digit code. Use correct equity code for fund balance BAR.</a:t>
            </a:r>
          </a:p>
          <a:p>
            <a:r>
              <a:rPr lang="en-US" dirty="0"/>
              <a:t>Mark type of BAR and check “No 10 Day Wait” box if BAR utilizes </a:t>
            </a:r>
            <a:r>
              <a:rPr lang="en-US" u="sng" dirty="0"/>
              <a:t>exclusively</a:t>
            </a:r>
            <a:r>
              <a:rPr lang="en-US" dirty="0"/>
              <a:t> federal funds.</a:t>
            </a:r>
          </a:p>
          <a:p>
            <a:r>
              <a:rPr lang="en-US" dirty="0"/>
              <a:t>Ensure CFO or designee has signed form</a:t>
            </a:r>
          </a:p>
        </p:txBody>
      </p:sp>
      <p:sp>
        <p:nvSpPr>
          <p:cNvPr id="3" name="Slide Number Placeholder 2">
            <a:extLst>
              <a:ext uri="{FF2B5EF4-FFF2-40B4-BE49-F238E27FC236}">
                <a16:creationId xmlns:a16="http://schemas.microsoft.com/office/drawing/2014/main" id="{B78C3B5D-3EE4-4580-BECA-D7A032F25A8B}"/>
              </a:ext>
            </a:extLst>
          </p:cNvPr>
          <p:cNvSpPr>
            <a:spLocks noGrp="1"/>
          </p:cNvSpPr>
          <p:nvPr>
            <p:ph type="sldNum" sz="quarter" idx="12"/>
          </p:nvPr>
        </p:nvSpPr>
        <p:spPr/>
        <p:txBody>
          <a:bodyPr/>
          <a:lstStyle/>
          <a:p>
            <a:fld id="{3DB8F2AD-56CF-4180-9E23-470176CF500C}" type="slidenum">
              <a:rPr lang="en-US" smtClean="0"/>
              <a:t>12</a:t>
            </a:fld>
            <a:endParaRPr lang="en-US"/>
          </a:p>
        </p:txBody>
      </p:sp>
    </p:spTree>
    <p:extLst>
      <p:ext uri="{BB962C8B-B14F-4D97-AF65-F5344CB8AC3E}">
        <p14:creationId xmlns:p14="http://schemas.microsoft.com/office/powerpoint/2010/main" val="311324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384F-277F-4DBA-B966-47543E43352C}"/>
              </a:ext>
            </a:extLst>
          </p:cNvPr>
          <p:cNvSpPr>
            <a:spLocks noGrp="1"/>
          </p:cNvSpPr>
          <p:nvPr>
            <p:ph type="title"/>
          </p:nvPr>
        </p:nvSpPr>
        <p:spPr>
          <a:xfrm>
            <a:off x="913796" y="196645"/>
            <a:ext cx="10353761" cy="870155"/>
          </a:xfrm>
        </p:spPr>
        <p:txBody>
          <a:bodyPr/>
          <a:lstStyle/>
          <a:p>
            <a:r>
              <a:rPr lang="en-US" dirty="0"/>
              <a:t>Completing the bar narrative</a:t>
            </a:r>
          </a:p>
        </p:txBody>
      </p:sp>
      <p:sp>
        <p:nvSpPr>
          <p:cNvPr id="3" name="Content Placeholder 2">
            <a:extLst>
              <a:ext uri="{FF2B5EF4-FFF2-40B4-BE49-F238E27FC236}">
                <a16:creationId xmlns:a16="http://schemas.microsoft.com/office/drawing/2014/main" id="{8D1532DB-EAEB-4462-9B48-B79C2A5C267C}"/>
              </a:ext>
            </a:extLst>
          </p:cNvPr>
          <p:cNvSpPr>
            <a:spLocks noGrp="1"/>
          </p:cNvSpPr>
          <p:nvPr>
            <p:ph idx="1"/>
          </p:nvPr>
        </p:nvSpPr>
        <p:spPr>
          <a:xfrm>
            <a:off x="913796" y="1115961"/>
            <a:ext cx="10353762" cy="4862052"/>
          </a:xfrm>
        </p:spPr>
        <p:txBody>
          <a:bodyPr>
            <a:normAutofit/>
          </a:bodyPr>
          <a:lstStyle/>
          <a:p>
            <a:r>
              <a:rPr lang="en-US" dirty="0"/>
              <a:t>Use correct narrative for type of BAR: Budget Increase, Budget Decrease, or Category Transfer (can be adapted for program transfers)</a:t>
            </a:r>
          </a:p>
          <a:p>
            <a:r>
              <a:rPr lang="en-US" dirty="0"/>
              <a:t>Narrative justification of why BAR is necessary – complete thoroughly and accurately. Be specific about what funds are being used for.</a:t>
            </a:r>
          </a:p>
          <a:p>
            <a:pPr lvl="1"/>
            <a:r>
              <a:rPr lang="en-US" dirty="0"/>
              <a:t>Especially important for category transfers such as requests to move budget out of 200 category </a:t>
            </a:r>
          </a:p>
          <a:p>
            <a:pPr lvl="1"/>
            <a:r>
              <a:rPr lang="en-US" dirty="0"/>
              <a:t>Keep in mind that the Budget Director reviews BARs for appropriateness and the LFC will review later and may have questions</a:t>
            </a:r>
          </a:p>
          <a:p>
            <a:r>
              <a:rPr lang="en-US" dirty="0"/>
              <a:t>Make sure information provided on narrative matches that on form, backup documents, etc.</a:t>
            </a:r>
          </a:p>
          <a:p>
            <a:r>
              <a:rPr lang="en-US" dirty="0"/>
              <a:t>Examples of completed BARs with narratives will be posted on Boot Camp Training website</a:t>
            </a:r>
          </a:p>
        </p:txBody>
      </p:sp>
      <p:sp>
        <p:nvSpPr>
          <p:cNvPr id="4" name="Slide Number Placeholder 3">
            <a:extLst>
              <a:ext uri="{FF2B5EF4-FFF2-40B4-BE49-F238E27FC236}">
                <a16:creationId xmlns:a16="http://schemas.microsoft.com/office/drawing/2014/main" id="{9031F53F-020C-4E23-A282-EB5637F17659}"/>
              </a:ext>
            </a:extLst>
          </p:cNvPr>
          <p:cNvSpPr>
            <a:spLocks noGrp="1"/>
          </p:cNvSpPr>
          <p:nvPr>
            <p:ph type="sldNum" sz="quarter" idx="12"/>
          </p:nvPr>
        </p:nvSpPr>
        <p:spPr/>
        <p:txBody>
          <a:bodyPr/>
          <a:lstStyle/>
          <a:p>
            <a:fld id="{3DB8F2AD-56CF-4180-9E23-470176CF500C}" type="slidenum">
              <a:rPr lang="en-US" smtClean="0"/>
              <a:t>13</a:t>
            </a:fld>
            <a:endParaRPr lang="en-US"/>
          </a:p>
        </p:txBody>
      </p:sp>
    </p:spTree>
    <p:extLst>
      <p:ext uri="{BB962C8B-B14F-4D97-AF65-F5344CB8AC3E}">
        <p14:creationId xmlns:p14="http://schemas.microsoft.com/office/powerpoint/2010/main" val="344651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9525-963C-4F15-9B9B-C889DBF308E0}"/>
              </a:ext>
            </a:extLst>
          </p:cNvPr>
          <p:cNvSpPr>
            <a:spLocks noGrp="1"/>
          </p:cNvSpPr>
          <p:nvPr>
            <p:ph type="title"/>
          </p:nvPr>
        </p:nvSpPr>
        <p:spPr>
          <a:xfrm>
            <a:off x="919119" y="275303"/>
            <a:ext cx="10353761" cy="791497"/>
          </a:xfrm>
        </p:spPr>
        <p:txBody>
          <a:bodyPr/>
          <a:lstStyle/>
          <a:p>
            <a:r>
              <a:rPr lang="en-US" dirty="0"/>
              <a:t>Completing the bar journals</a:t>
            </a:r>
          </a:p>
        </p:txBody>
      </p:sp>
      <p:sp>
        <p:nvSpPr>
          <p:cNvPr id="3" name="Content Placeholder 2">
            <a:extLst>
              <a:ext uri="{FF2B5EF4-FFF2-40B4-BE49-F238E27FC236}">
                <a16:creationId xmlns:a16="http://schemas.microsoft.com/office/drawing/2014/main" id="{720198A3-EC08-4CBE-B6BF-64630E7D575D}"/>
              </a:ext>
            </a:extLst>
          </p:cNvPr>
          <p:cNvSpPr>
            <a:spLocks noGrp="1"/>
          </p:cNvSpPr>
          <p:nvPr>
            <p:ph idx="1"/>
          </p:nvPr>
        </p:nvSpPr>
        <p:spPr>
          <a:xfrm>
            <a:off x="919118" y="865238"/>
            <a:ext cx="10353762" cy="5594556"/>
          </a:xfrm>
        </p:spPr>
        <p:txBody>
          <a:bodyPr>
            <a:normAutofit/>
          </a:bodyPr>
          <a:lstStyle/>
          <a:p>
            <a:r>
              <a:rPr lang="en-US" dirty="0"/>
              <a:t>Budget Entry Type: BARs are </a:t>
            </a:r>
            <a:r>
              <a:rPr lang="en-US" u="sng" dirty="0"/>
              <a:t>always</a:t>
            </a:r>
            <a:r>
              <a:rPr lang="en-US" dirty="0"/>
              <a:t> Adjustments, even if setting up a “new” budget for a federal grant</a:t>
            </a:r>
          </a:p>
          <a:p>
            <a:r>
              <a:rPr lang="en-US" dirty="0"/>
              <a:t>Entry Type is always BAR</a:t>
            </a:r>
          </a:p>
          <a:p>
            <a:r>
              <a:rPr lang="en-US" dirty="0"/>
              <a:t>Ensure that budget increases and decreases have a REVENUE and APROP_P journal</a:t>
            </a:r>
          </a:p>
          <a:p>
            <a:r>
              <a:rPr lang="en-US" dirty="0"/>
              <a:t>Ensure that a transfer BAR is created as a Budget Transfer journal</a:t>
            </a:r>
          </a:p>
          <a:p>
            <a:r>
              <a:rPr lang="en-US" dirty="0"/>
              <a:t>Ensure that journals have been approved at all agency levels to be routed to DFA</a:t>
            </a:r>
          </a:p>
          <a:p>
            <a:r>
              <a:rPr lang="en-US" dirty="0"/>
              <a:t>Department-level decrease journals for transfer BARs</a:t>
            </a:r>
          </a:p>
          <a:p>
            <a:pPr lvl="1"/>
            <a:r>
              <a:rPr lang="en-US" dirty="0"/>
              <a:t>Cannot be done as a transfer – must be done separately (first decrease, then increase)</a:t>
            </a:r>
          </a:p>
          <a:p>
            <a:pPr lvl="1"/>
            <a:r>
              <a:rPr lang="en-US" dirty="0"/>
              <a:t>Create and post department level decrease journal (Entry Type = AGY) before submitting BAR to DFA, include copy of posted journal in backup</a:t>
            </a:r>
          </a:p>
          <a:p>
            <a:pPr lvl="1"/>
            <a:r>
              <a:rPr lang="en-US" dirty="0"/>
              <a:t>After DFA posts BAR, create and post department level increase journal (otherwise it will error out – child exceeds parent budget)</a:t>
            </a:r>
          </a:p>
          <a:p>
            <a:r>
              <a:rPr lang="en-US" dirty="0"/>
              <a:t>Refer to Module 3 for full details on journal creation </a:t>
            </a:r>
          </a:p>
        </p:txBody>
      </p:sp>
      <p:sp>
        <p:nvSpPr>
          <p:cNvPr id="4" name="Slide Number Placeholder 3">
            <a:extLst>
              <a:ext uri="{FF2B5EF4-FFF2-40B4-BE49-F238E27FC236}">
                <a16:creationId xmlns:a16="http://schemas.microsoft.com/office/drawing/2014/main" id="{CB5BE0E4-F864-44C0-B9C0-9A549E52893A}"/>
              </a:ext>
            </a:extLst>
          </p:cNvPr>
          <p:cNvSpPr>
            <a:spLocks noGrp="1"/>
          </p:cNvSpPr>
          <p:nvPr>
            <p:ph type="sldNum" sz="quarter" idx="12"/>
          </p:nvPr>
        </p:nvSpPr>
        <p:spPr/>
        <p:txBody>
          <a:bodyPr/>
          <a:lstStyle/>
          <a:p>
            <a:fld id="{3DB8F2AD-56CF-4180-9E23-470176CF500C}" type="slidenum">
              <a:rPr lang="en-US" smtClean="0"/>
              <a:t>14</a:t>
            </a:fld>
            <a:endParaRPr lang="en-US"/>
          </a:p>
        </p:txBody>
      </p:sp>
    </p:spTree>
    <p:extLst>
      <p:ext uri="{BB962C8B-B14F-4D97-AF65-F5344CB8AC3E}">
        <p14:creationId xmlns:p14="http://schemas.microsoft.com/office/powerpoint/2010/main" val="338338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AD9A-1540-489B-98D7-AD2846FB5AC7}"/>
              </a:ext>
            </a:extLst>
          </p:cNvPr>
          <p:cNvSpPr>
            <a:spLocks noGrp="1"/>
          </p:cNvSpPr>
          <p:nvPr>
            <p:ph type="title"/>
          </p:nvPr>
        </p:nvSpPr>
        <p:spPr>
          <a:xfrm>
            <a:off x="919119" y="113072"/>
            <a:ext cx="10353761" cy="830825"/>
          </a:xfrm>
        </p:spPr>
        <p:txBody>
          <a:bodyPr/>
          <a:lstStyle/>
          <a:p>
            <a:r>
              <a:rPr lang="en-US" dirty="0"/>
              <a:t>Backup for federal increase bars</a:t>
            </a:r>
          </a:p>
        </p:txBody>
      </p:sp>
      <p:sp>
        <p:nvSpPr>
          <p:cNvPr id="3" name="Content Placeholder 2">
            <a:extLst>
              <a:ext uri="{FF2B5EF4-FFF2-40B4-BE49-F238E27FC236}">
                <a16:creationId xmlns:a16="http://schemas.microsoft.com/office/drawing/2014/main" id="{CB5DE7C3-7753-4C2F-B45B-6870B5113FEE}"/>
              </a:ext>
            </a:extLst>
          </p:cNvPr>
          <p:cNvSpPr>
            <a:spLocks noGrp="1"/>
          </p:cNvSpPr>
          <p:nvPr>
            <p:ph idx="1"/>
          </p:nvPr>
        </p:nvSpPr>
        <p:spPr>
          <a:xfrm>
            <a:off x="919118" y="943898"/>
            <a:ext cx="10353762" cy="1607574"/>
          </a:xfrm>
        </p:spPr>
        <p:txBody>
          <a:bodyPr/>
          <a:lstStyle/>
          <a:p>
            <a:r>
              <a:rPr lang="en-US" dirty="0"/>
              <a:t>Copy of grant award that details available funding amount and period of award</a:t>
            </a:r>
          </a:p>
          <a:p>
            <a:r>
              <a:rPr lang="en-US" dirty="0"/>
              <a:t>Completed grant recon sheet showing any previous established budget and this BAR</a:t>
            </a:r>
          </a:p>
          <a:p>
            <a:r>
              <a:rPr lang="en-US" dirty="0"/>
              <a:t>May consolidate more than one award into one BAR but need recons for each</a:t>
            </a:r>
          </a:p>
        </p:txBody>
      </p:sp>
      <p:pic>
        <p:nvPicPr>
          <p:cNvPr id="5" name="Picture 4" descr="A screenshot of a cell phone&#10;&#10;Description automatically generated">
            <a:extLst>
              <a:ext uri="{FF2B5EF4-FFF2-40B4-BE49-F238E27FC236}">
                <a16:creationId xmlns:a16="http://schemas.microsoft.com/office/drawing/2014/main" id="{FDCB4EC1-D30D-429E-ACAA-916AA134B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152" y="2358568"/>
            <a:ext cx="5416341" cy="4238876"/>
          </a:xfrm>
          <a:prstGeom prst="rect">
            <a:avLst/>
          </a:prstGeom>
        </p:spPr>
      </p:pic>
      <p:sp>
        <p:nvSpPr>
          <p:cNvPr id="4" name="Slide Number Placeholder 3">
            <a:extLst>
              <a:ext uri="{FF2B5EF4-FFF2-40B4-BE49-F238E27FC236}">
                <a16:creationId xmlns:a16="http://schemas.microsoft.com/office/drawing/2014/main" id="{149E9B56-BEE6-481E-9CCD-7B657DB9ADE5}"/>
              </a:ext>
            </a:extLst>
          </p:cNvPr>
          <p:cNvSpPr>
            <a:spLocks noGrp="1"/>
          </p:cNvSpPr>
          <p:nvPr>
            <p:ph type="sldNum" sz="quarter" idx="12"/>
          </p:nvPr>
        </p:nvSpPr>
        <p:spPr/>
        <p:txBody>
          <a:bodyPr/>
          <a:lstStyle/>
          <a:p>
            <a:fld id="{3DB8F2AD-56CF-4180-9E23-470176CF500C}" type="slidenum">
              <a:rPr lang="en-US" smtClean="0"/>
              <a:t>15</a:t>
            </a:fld>
            <a:endParaRPr lang="en-US"/>
          </a:p>
        </p:txBody>
      </p:sp>
      <p:pic>
        <p:nvPicPr>
          <p:cNvPr id="7" name="Picture 6">
            <a:extLst>
              <a:ext uri="{FF2B5EF4-FFF2-40B4-BE49-F238E27FC236}">
                <a16:creationId xmlns:a16="http://schemas.microsoft.com/office/drawing/2014/main" id="{B5D3DD4B-AC53-46D5-9145-054698E4B75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92972" y="3001604"/>
            <a:ext cx="2909429" cy="1837789"/>
          </a:xfrm>
          <a:prstGeom prst="rect">
            <a:avLst/>
          </a:prstGeom>
        </p:spPr>
      </p:pic>
    </p:spTree>
    <p:extLst>
      <p:ext uri="{BB962C8B-B14F-4D97-AF65-F5344CB8AC3E}">
        <p14:creationId xmlns:p14="http://schemas.microsoft.com/office/powerpoint/2010/main" val="148360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1363-CE5C-4E88-8F39-EB885C4AEA6A}"/>
              </a:ext>
            </a:extLst>
          </p:cNvPr>
          <p:cNvSpPr>
            <a:spLocks noGrp="1"/>
          </p:cNvSpPr>
          <p:nvPr>
            <p:ph type="title"/>
          </p:nvPr>
        </p:nvSpPr>
        <p:spPr>
          <a:xfrm>
            <a:off x="913794" y="201561"/>
            <a:ext cx="10353761" cy="865239"/>
          </a:xfrm>
        </p:spPr>
        <p:txBody>
          <a:bodyPr/>
          <a:lstStyle/>
          <a:p>
            <a:r>
              <a:rPr lang="en-US" dirty="0"/>
              <a:t>Backup for other increase bars</a:t>
            </a:r>
          </a:p>
        </p:txBody>
      </p:sp>
      <p:sp>
        <p:nvSpPr>
          <p:cNvPr id="3" name="Content Placeholder 2">
            <a:extLst>
              <a:ext uri="{FF2B5EF4-FFF2-40B4-BE49-F238E27FC236}">
                <a16:creationId xmlns:a16="http://schemas.microsoft.com/office/drawing/2014/main" id="{3F539FA6-0A1E-4DE4-9C90-CD2830E3851A}"/>
              </a:ext>
            </a:extLst>
          </p:cNvPr>
          <p:cNvSpPr>
            <a:spLocks noGrp="1"/>
          </p:cNvSpPr>
          <p:nvPr>
            <p:ph idx="1"/>
          </p:nvPr>
        </p:nvSpPr>
        <p:spPr>
          <a:xfrm>
            <a:off x="662965" y="1115961"/>
            <a:ext cx="10855418" cy="2128684"/>
          </a:xfrm>
        </p:spPr>
        <p:txBody>
          <a:bodyPr>
            <a:normAutofit fontScale="92500" lnSpcReduction="10000"/>
          </a:bodyPr>
          <a:lstStyle/>
          <a:p>
            <a:r>
              <a:rPr lang="en-US" dirty="0"/>
              <a:t>Special revenue fund statutes detailing authority to increase</a:t>
            </a:r>
          </a:p>
          <a:p>
            <a:r>
              <a:rPr lang="en-US" dirty="0"/>
              <a:t>Copy of fund trial balance report showing available fund balance and correct equity code as well as fund balance reconciliation sheet</a:t>
            </a:r>
          </a:p>
          <a:p>
            <a:r>
              <a:rPr lang="en-US" dirty="0"/>
              <a:t>Copy of MOU or similar document if receiving funds from other entity</a:t>
            </a:r>
          </a:p>
          <a:p>
            <a:r>
              <a:rPr lang="en-US" dirty="0"/>
              <a:t>Completed 5% worksheet if using that authority to increase </a:t>
            </a:r>
          </a:p>
        </p:txBody>
      </p:sp>
      <p:pic>
        <p:nvPicPr>
          <p:cNvPr id="5" name="Picture 4" descr="A screenshot of a cell phone&#10;&#10;Description automatically generated">
            <a:extLst>
              <a:ext uri="{FF2B5EF4-FFF2-40B4-BE49-F238E27FC236}">
                <a16:creationId xmlns:a16="http://schemas.microsoft.com/office/drawing/2014/main" id="{026ED9C5-E113-4BCC-A5DF-52EBEC10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29" y="3141350"/>
            <a:ext cx="6417194" cy="3336941"/>
          </a:xfrm>
          <a:prstGeom prst="rect">
            <a:avLst/>
          </a:prstGeom>
        </p:spPr>
      </p:pic>
      <p:sp>
        <p:nvSpPr>
          <p:cNvPr id="4" name="Slide Number Placeholder 3">
            <a:extLst>
              <a:ext uri="{FF2B5EF4-FFF2-40B4-BE49-F238E27FC236}">
                <a16:creationId xmlns:a16="http://schemas.microsoft.com/office/drawing/2014/main" id="{8EF12782-3D52-4E34-AAA0-76AAA7610CDE}"/>
              </a:ext>
            </a:extLst>
          </p:cNvPr>
          <p:cNvSpPr>
            <a:spLocks noGrp="1"/>
          </p:cNvSpPr>
          <p:nvPr>
            <p:ph type="sldNum" sz="quarter" idx="12"/>
          </p:nvPr>
        </p:nvSpPr>
        <p:spPr/>
        <p:txBody>
          <a:bodyPr/>
          <a:lstStyle/>
          <a:p>
            <a:fld id="{3DB8F2AD-56CF-4180-9E23-470176CF500C}" type="slidenum">
              <a:rPr lang="en-US" smtClean="0"/>
              <a:t>16</a:t>
            </a:fld>
            <a:endParaRPr lang="en-US"/>
          </a:p>
        </p:txBody>
      </p:sp>
    </p:spTree>
    <p:extLst>
      <p:ext uri="{BB962C8B-B14F-4D97-AF65-F5344CB8AC3E}">
        <p14:creationId xmlns:p14="http://schemas.microsoft.com/office/powerpoint/2010/main" val="104861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5A2A-CEF1-4027-8AD4-EFC035FEC1CC}"/>
              </a:ext>
            </a:extLst>
          </p:cNvPr>
          <p:cNvSpPr>
            <a:spLocks noGrp="1"/>
          </p:cNvSpPr>
          <p:nvPr>
            <p:ph type="title"/>
          </p:nvPr>
        </p:nvSpPr>
        <p:spPr>
          <a:xfrm>
            <a:off x="913794" y="270388"/>
            <a:ext cx="10353761" cy="997973"/>
          </a:xfrm>
        </p:spPr>
        <p:txBody>
          <a:bodyPr/>
          <a:lstStyle/>
          <a:p>
            <a:r>
              <a:rPr lang="en-US" dirty="0"/>
              <a:t>Backup for transfer bars</a:t>
            </a:r>
          </a:p>
        </p:txBody>
      </p:sp>
      <p:sp>
        <p:nvSpPr>
          <p:cNvPr id="3" name="Content Placeholder 2">
            <a:extLst>
              <a:ext uri="{FF2B5EF4-FFF2-40B4-BE49-F238E27FC236}">
                <a16:creationId xmlns:a16="http://schemas.microsoft.com/office/drawing/2014/main" id="{90155526-23A5-4213-9B07-916BDC9A70FC}"/>
              </a:ext>
            </a:extLst>
          </p:cNvPr>
          <p:cNvSpPr>
            <a:spLocks noGrp="1"/>
          </p:cNvSpPr>
          <p:nvPr>
            <p:ph idx="1"/>
          </p:nvPr>
        </p:nvSpPr>
        <p:spPr>
          <a:xfrm>
            <a:off x="924445" y="1049593"/>
            <a:ext cx="10353762" cy="2658479"/>
          </a:xfrm>
        </p:spPr>
        <p:txBody>
          <a:bodyPr/>
          <a:lstStyle/>
          <a:p>
            <a:r>
              <a:rPr lang="en-US" dirty="0"/>
              <a:t>Up-to-date budget projections for P-code showing need for BAR</a:t>
            </a:r>
          </a:p>
          <a:p>
            <a:r>
              <a:rPr lang="en-US" dirty="0"/>
              <a:t>Copy of posted department-level decrease journal</a:t>
            </a:r>
          </a:p>
          <a:p>
            <a:r>
              <a:rPr lang="en-US" dirty="0"/>
              <a:t>Copy of SHARE budget status report showing sufficient budget in requested category to decrease</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30B63A98-3861-4126-9276-0C559F2B9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129" y="3059144"/>
            <a:ext cx="7544853" cy="1000265"/>
          </a:xfrm>
          <a:prstGeom prst="rect">
            <a:avLst/>
          </a:prstGeom>
        </p:spPr>
      </p:pic>
      <p:sp>
        <p:nvSpPr>
          <p:cNvPr id="4" name="Slide Number Placeholder 3">
            <a:extLst>
              <a:ext uri="{FF2B5EF4-FFF2-40B4-BE49-F238E27FC236}">
                <a16:creationId xmlns:a16="http://schemas.microsoft.com/office/drawing/2014/main" id="{BDEB5D20-9EC5-46B6-B50C-1BF3097DAC59}"/>
              </a:ext>
            </a:extLst>
          </p:cNvPr>
          <p:cNvSpPr>
            <a:spLocks noGrp="1"/>
          </p:cNvSpPr>
          <p:nvPr>
            <p:ph type="sldNum" sz="quarter" idx="12"/>
          </p:nvPr>
        </p:nvSpPr>
        <p:spPr/>
        <p:txBody>
          <a:bodyPr/>
          <a:lstStyle/>
          <a:p>
            <a:fld id="{3DB8F2AD-56CF-4180-9E23-470176CF500C}" type="slidenum">
              <a:rPr lang="en-US" smtClean="0"/>
              <a:t>17</a:t>
            </a:fld>
            <a:endParaRPr lang="en-US"/>
          </a:p>
        </p:txBody>
      </p:sp>
      <p:pic>
        <p:nvPicPr>
          <p:cNvPr id="7" name="Picture 6">
            <a:extLst>
              <a:ext uri="{FF2B5EF4-FFF2-40B4-BE49-F238E27FC236}">
                <a16:creationId xmlns:a16="http://schemas.microsoft.com/office/drawing/2014/main" id="{7231F0F8-AB7F-4111-8C4E-A4A6F68676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44364" y="4345199"/>
            <a:ext cx="2480900" cy="2512801"/>
          </a:xfrm>
          <a:prstGeom prst="rect">
            <a:avLst/>
          </a:prstGeom>
        </p:spPr>
      </p:pic>
      <p:sp>
        <p:nvSpPr>
          <p:cNvPr id="8" name="TextBox 7">
            <a:extLst>
              <a:ext uri="{FF2B5EF4-FFF2-40B4-BE49-F238E27FC236}">
                <a16:creationId xmlns:a16="http://schemas.microsoft.com/office/drawing/2014/main" id="{B78310FD-8F00-4354-AC05-E46222600F83}"/>
              </a:ext>
            </a:extLst>
          </p:cNvPr>
          <p:cNvSpPr txBox="1"/>
          <p:nvPr/>
        </p:nvSpPr>
        <p:spPr>
          <a:xfrm>
            <a:off x="4244364" y="7018053"/>
            <a:ext cx="2480900" cy="369332"/>
          </a:xfrm>
          <a:prstGeom prst="rect">
            <a:avLst/>
          </a:prstGeom>
          <a:noFill/>
        </p:spPr>
        <p:txBody>
          <a:bodyPr wrap="square" rtlCol="0">
            <a:spAutoFit/>
          </a:bodyPr>
          <a:lstStyle/>
          <a:p>
            <a:r>
              <a:rPr lang="en-US" sz="900">
                <a:hlinkClick r:id="rId4" tooltip="https://commons.wikimedia.org/wiki/File:Transfer-left_right.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3800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 10 day waiver process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200" dirty="0"/>
              <a:t>Complete BAR as normal – do </a:t>
            </a:r>
            <a:r>
              <a:rPr lang="en-US" sz="2200" u="sng" dirty="0"/>
              <a:t>not</a:t>
            </a:r>
            <a:r>
              <a:rPr lang="en-US" sz="2200" dirty="0"/>
              <a:t> check “No 10 day wait” box on BAR form</a:t>
            </a:r>
          </a:p>
          <a:p>
            <a:pPr marL="457200" indent="-457200">
              <a:buFont typeface="+mj-lt"/>
              <a:buAutoNum type="arabicPeriod"/>
            </a:pPr>
            <a:r>
              <a:rPr lang="en-US" sz="2200" dirty="0"/>
              <a:t>Submit BAR to SBD, obtain 10 Day Waiver Form from Office Manager</a:t>
            </a:r>
          </a:p>
          <a:p>
            <a:pPr marL="457200" indent="-457200">
              <a:buFont typeface="+mj-lt"/>
              <a:buAutoNum type="arabicPeriod"/>
            </a:pPr>
            <a:r>
              <a:rPr lang="en-US" sz="2200" dirty="0"/>
              <a:t>Agency CFO must sign waiver form</a:t>
            </a:r>
          </a:p>
          <a:p>
            <a:pPr marL="457200" indent="-457200">
              <a:buFont typeface="+mj-lt"/>
              <a:buAutoNum type="arabicPeriod"/>
            </a:pPr>
            <a:r>
              <a:rPr lang="en-US" sz="2200" dirty="0"/>
              <a:t>Submit waiver form to LFC, must be signed by Director or Deputy Director</a:t>
            </a:r>
          </a:p>
          <a:p>
            <a:pPr marL="457200" indent="-457200">
              <a:buFont typeface="+mj-lt"/>
              <a:buAutoNum type="arabicPeriod"/>
            </a:pPr>
            <a:r>
              <a:rPr lang="en-US" sz="2200" dirty="0"/>
              <a:t>Return BAR and completed waiver form to SBD</a:t>
            </a:r>
          </a:p>
        </p:txBody>
      </p:sp>
      <p:sp>
        <p:nvSpPr>
          <p:cNvPr id="4" name="Slide Number Placeholder 3">
            <a:extLst>
              <a:ext uri="{FF2B5EF4-FFF2-40B4-BE49-F238E27FC236}">
                <a16:creationId xmlns:a16="http://schemas.microsoft.com/office/drawing/2014/main" id="{8ABA8FD1-6E90-4796-98C3-3E607A51F111}"/>
              </a:ext>
            </a:extLst>
          </p:cNvPr>
          <p:cNvSpPr>
            <a:spLocks noGrp="1"/>
          </p:cNvSpPr>
          <p:nvPr>
            <p:ph type="sldNum" sz="quarter" idx="12"/>
          </p:nvPr>
        </p:nvSpPr>
        <p:spPr/>
        <p:txBody>
          <a:bodyPr/>
          <a:lstStyle/>
          <a:p>
            <a:fld id="{3DB8F2AD-56CF-4180-9E23-470176CF500C}" type="slidenum">
              <a:rPr lang="en-US" smtClean="0"/>
              <a:t>18</a:t>
            </a:fld>
            <a:endParaRPr lang="en-US"/>
          </a:p>
        </p:txBody>
      </p:sp>
    </p:spTree>
    <p:extLst>
      <p:ext uri="{BB962C8B-B14F-4D97-AF65-F5344CB8AC3E}">
        <p14:creationId xmlns:p14="http://schemas.microsoft.com/office/powerpoint/2010/main" val="101497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013F-C7F3-4B75-B2DB-FE26BDDCBC43}"/>
              </a:ext>
            </a:extLst>
          </p:cNvPr>
          <p:cNvSpPr>
            <a:spLocks noGrp="1"/>
          </p:cNvSpPr>
          <p:nvPr>
            <p:ph type="title"/>
          </p:nvPr>
        </p:nvSpPr>
        <p:spPr>
          <a:xfrm>
            <a:off x="737418" y="0"/>
            <a:ext cx="11012129" cy="1326321"/>
          </a:xfrm>
        </p:spPr>
        <p:txBody>
          <a:bodyPr/>
          <a:lstStyle/>
          <a:p>
            <a:r>
              <a:rPr lang="en-US" dirty="0"/>
              <a:t>Budgeting nonrecurring appropriations: OPBUd-4</a:t>
            </a:r>
            <a:r>
              <a:rPr lang="en-US" cap="small" dirty="0"/>
              <a:t>s</a:t>
            </a:r>
          </a:p>
        </p:txBody>
      </p:sp>
      <p:sp>
        <p:nvSpPr>
          <p:cNvPr id="3" name="Content Placeholder 2">
            <a:extLst>
              <a:ext uri="{FF2B5EF4-FFF2-40B4-BE49-F238E27FC236}">
                <a16:creationId xmlns:a16="http://schemas.microsoft.com/office/drawing/2014/main" id="{697AE0F8-1178-4219-80F3-C81FD1788A01}"/>
              </a:ext>
            </a:extLst>
          </p:cNvPr>
          <p:cNvSpPr>
            <a:spLocks noGrp="1"/>
          </p:cNvSpPr>
          <p:nvPr>
            <p:ph idx="1"/>
          </p:nvPr>
        </p:nvSpPr>
        <p:spPr>
          <a:xfrm>
            <a:off x="442453" y="1326321"/>
            <a:ext cx="11179276" cy="3761873"/>
          </a:xfrm>
        </p:spPr>
        <p:txBody>
          <a:bodyPr/>
          <a:lstStyle/>
          <a:p>
            <a:r>
              <a:rPr lang="en-US" dirty="0"/>
              <a:t>Most commonly budgeting items from Sections 5, 6, and 7 of GAA.  Occasionally other legislation such as junior budget bills.  Not subject to 10 day review by LFC.</a:t>
            </a:r>
          </a:p>
          <a:p>
            <a:r>
              <a:rPr lang="en-US" dirty="0"/>
              <a:t>Lump-sum: Agencies have authority to establish budget in different expenditure categories as needed, according to fulfilling the purpose of the appropriation.</a:t>
            </a:r>
          </a:p>
          <a:p>
            <a:pPr lvl="1"/>
            <a:r>
              <a:rPr lang="en-US" dirty="0"/>
              <a:t>Exception: May not establish budget in 500 category unless specifically directed by appropriation</a:t>
            </a:r>
          </a:p>
          <a:p>
            <a:r>
              <a:rPr lang="en-US" dirty="0"/>
              <a:t>Table of Budget Codes</a:t>
            </a:r>
          </a:p>
          <a:p>
            <a:pPr lvl="1"/>
            <a:r>
              <a:rPr lang="en-US" dirty="0"/>
              <a:t>Produced by SBD after every legislative session, posted on SBD website</a:t>
            </a:r>
          </a:p>
          <a:p>
            <a:pPr lvl="1"/>
            <a:r>
              <a:rPr lang="en-US" dirty="0"/>
              <a:t>Establishes Z-codes, class codes, and </a:t>
            </a:r>
            <a:r>
              <a:rPr lang="en-US" dirty="0" err="1"/>
              <a:t>budrefs</a:t>
            </a:r>
            <a:r>
              <a:rPr lang="en-US" dirty="0"/>
              <a:t> for all nonrecurring appropriations in GAA and other legislation.  Consult and include copy of relevant line when submitting OPBUD-4s</a:t>
            </a:r>
          </a:p>
          <a:p>
            <a:pPr lvl="1"/>
            <a:endParaRPr lang="en-US" dirty="0"/>
          </a:p>
          <a:p>
            <a:pPr lvl="1"/>
            <a:endParaRPr lang="en-US" dirty="0"/>
          </a:p>
        </p:txBody>
      </p:sp>
      <p:pic>
        <p:nvPicPr>
          <p:cNvPr id="5" name="Picture 4">
            <a:extLst>
              <a:ext uri="{FF2B5EF4-FFF2-40B4-BE49-F238E27FC236}">
                <a16:creationId xmlns:a16="http://schemas.microsoft.com/office/drawing/2014/main" id="{879D3F3C-BEE8-423C-A864-43362048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21" y="5102994"/>
            <a:ext cx="11622122" cy="857370"/>
          </a:xfrm>
          <a:prstGeom prst="rect">
            <a:avLst/>
          </a:prstGeom>
        </p:spPr>
      </p:pic>
      <p:sp>
        <p:nvSpPr>
          <p:cNvPr id="4" name="Slide Number Placeholder 3">
            <a:extLst>
              <a:ext uri="{FF2B5EF4-FFF2-40B4-BE49-F238E27FC236}">
                <a16:creationId xmlns:a16="http://schemas.microsoft.com/office/drawing/2014/main" id="{30E168AF-DC3C-435F-9F32-251C3398B93C}"/>
              </a:ext>
            </a:extLst>
          </p:cNvPr>
          <p:cNvSpPr>
            <a:spLocks noGrp="1"/>
          </p:cNvSpPr>
          <p:nvPr>
            <p:ph type="sldNum" sz="quarter" idx="12"/>
          </p:nvPr>
        </p:nvSpPr>
        <p:spPr/>
        <p:txBody>
          <a:bodyPr/>
          <a:lstStyle/>
          <a:p>
            <a:fld id="{3DB8F2AD-56CF-4180-9E23-470176CF500C}" type="slidenum">
              <a:rPr lang="en-US" smtClean="0"/>
              <a:t>19</a:t>
            </a:fld>
            <a:endParaRPr lang="en-US"/>
          </a:p>
        </p:txBody>
      </p:sp>
    </p:spTree>
    <p:extLst>
      <p:ext uri="{BB962C8B-B14F-4D97-AF65-F5344CB8AC3E}">
        <p14:creationId xmlns:p14="http://schemas.microsoft.com/office/powerpoint/2010/main" val="337705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1265-633A-4A5D-9132-E934D53A0986}"/>
              </a:ext>
            </a:extLst>
          </p:cNvPr>
          <p:cNvSpPr>
            <a:spLocks noGrp="1"/>
          </p:cNvSpPr>
          <p:nvPr>
            <p:ph type="title"/>
          </p:nvPr>
        </p:nvSpPr>
        <p:spPr>
          <a:xfrm>
            <a:off x="913795" y="211393"/>
            <a:ext cx="10353761" cy="855407"/>
          </a:xfrm>
        </p:spPr>
        <p:txBody>
          <a:bodyPr/>
          <a:lstStyle/>
          <a:p>
            <a:r>
              <a:rPr lang="en-US" dirty="0"/>
              <a:t>Module overview</a:t>
            </a:r>
          </a:p>
        </p:txBody>
      </p:sp>
      <p:sp>
        <p:nvSpPr>
          <p:cNvPr id="3" name="Content Placeholder 2">
            <a:extLst>
              <a:ext uri="{FF2B5EF4-FFF2-40B4-BE49-F238E27FC236}">
                <a16:creationId xmlns:a16="http://schemas.microsoft.com/office/drawing/2014/main" id="{C8B4C1D1-81EA-4B19-A483-CF0AAE6B031F}"/>
              </a:ext>
            </a:extLst>
          </p:cNvPr>
          <p:cNvSpPr>
            <a:spLocks noGrp="1"/>
          </p:cNvSpPr>
          <p:nvPr>
            <p:ph idx="1"/>
          </p:nvPr>
        </p:nvSpPr>
        <p:spPr>
          <a:xfrm>
            <a:off x="501446" y="1066800"/>
            <a:ext cx="11223522" cy="4724400"/>
          </a:xfrm>
        </p:spPr>
        <p:txBody>
          <a:bodyPr/>
          <a:lstStyle/>
          <a:p>
            <a:r>
              <a:rPr lang="en-US" dirty="0"/>
              <a:t>Budget Management Documents – documents that agencies prepare and submit to SBD during the fiscal year to adjust their budget per legislative and statutory authority</a:t>
            </a:r>
          </a:p>
          <a:p>
            <a:r>
              <a:rPr lang="en-US" dirty="0"/>
              <a:t>Budget Adjustment Requests (BARs)</a:t>
            </a:r>
          </a:p>
          <a:p>
            <a:pPr lvl="1"/>
            <a:r>
              <a:rPr lang="en-US" dirty="0"/>
              <a:t>Types and Authority</a:t>
            </a:r>
          </a:p>
          <a:p>
            <a:pPr lvl="1"/>
            <a:r>
              <a:rPr lang="en-US" dirty="0"/>
              <a:t>How to submit a complete BAR</a:t>
            </a:r>
          </a:p>
          <a:p>
            <a:pPr lvl="1"/>
            <a:r>
              <a:rPr lang="en-US" dirty="0"/>
              <a:t>Appropriate backup documentation</a:t>
            </a:r>
          </a:p>
          <a:p>
            <a:r>
              <a:rPr lang="en-US" dirty="0"/>
              <a:t>Budgeting Nonrecurring Appropriations – OPBUD-4s and Allotment Forms</a:t>
            </a:r>
          </a:p>
          <a:p>
            <a:r>
              <a:rPr lang="en-US" dirty="0"/>
              <a:t>Special Cases: Reauthorizations and Companions</a:t>
            </a:r>
          </a:p>
          <a:p>
            <a:r>
              <a:rPr lang="en-US" dirty="0"/>
              <a:t>Adjusting Nonrecurring Appropriations – Budget Reallocation Forms (BRFs)</a:t>
            </a:r>
          </a:p>
          <a:p>
            <a:r>
              <a:rPr lang="en-US" dirty="0"/>
              <a:t>Demonstrations for completing forms</a:t>
            </a:r>
          </a:p>
          <a:p>
            <a:endParaRPr lang="en-US" dirty="0"/>
          </a:p>
        </p:txBody>
      </p:sp>
      <p:sp>
        <p:nvSpPr>
          <p:cNvPr id="4" name="Slide Number Placeholder 3">
            <a:extLst>
              <a:ext uri="{FF2B5EF4-FFF2-40B4-BE49-F238E27FC236}">
                <a16:creationId xmlns:a16="http://schemas.microsoft.com/office/drawing/2014/main" id="{79D60294-1EA7-4A2D-AEBE-F298599028DB}"/>
              </a:ext>
            </a:extLst>
          </p:cNvPr>
          <p:cNvSpPr>
            <a:spLocks noGrp="1"/>
          </p:cNvSpPr>
          <p:nvPr>
            <p:ph type="sldNum" sz="quarter" idx="12"/>
          </p:nvPr>
        </p:nvSpPr>
        <p:spPr/>
        <p:txBody>
          <a:bodyPr/>
          <a:lstStyle/>
          <a:p>
            <a:fld id="{3DB8F2AD-56CF-4180-9E23-470176CF500C}" type="slidenum">
              <a:rPr lang="en-US" smtClean="0"/>
              <a:t>2</a:t>
            </a:fld>
            <a:endParaRPr lang="en-US"/>
          </a:p>
        </p:txBody>
      </p:sp>
    </p:spTree>
    <p:extLst>
      <p:ext uri="{BB962C8B-B14F-4D97-AF65-F5344CB8AC3E}">
        <p14:creationId xmlns:p14="http://schemas.microsoft.com/office/powerpoint/2010/main" val="341143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0014-5DD7-4371-9044-062203C5814D}"/>
              </a:ext>
            </a:extLst>
          </p:cNvPr>
          <p:cNvSpPr>
            <a:spLocks noGrp="1"/>
          </p:cNvSpPr>
          <p:nvPr>
            <p:ph type="title"/>
          </p:nvPr>
        </p:nvSpPr>
        <p:spPr>
          <a:xfrm>
            <a:off x="913794" y="167149"/>
            <a:ext cx="10353761" cy="717755"/>
          </a:xfrm>
        </p:spPr>
        <p:txBody>
          <a:bodyPr/>
          <a:lstStyle/>
          <a:p>
            <a:r>
              <a:rPr lang="en-US" dirty="0"/>
              <a:t>Components of a complete opbud-4</a:t>
            </a:r>
          </a:p>
        </p:txBody>
      </p:sp>
      <p:sp>
        <p:nvSpPr>
          <p:cNvPr id="3" name="Content Placeholder 2">
            <a:extLst>
              <a:ext uri="{FF2B5EF4-FFF2-40B4-BE49-F238E27FC236}">
                <a16:creationId xmlns:a16="http://schemas.microsoft.com/office/drawing/2014/main" id="{8113DBEC-8B09-4B5B-A239-3B60646BB68C}"/>
              </a:ext>
            </a:extLst>
          </p:cNvPr>
          <p:cNvSpPr>
            <a:spLocks noGrp="1"/>
          </p:cNvSpPr>
          <p:nvPr>
            <p:ph idx="1"/>
          </p:nvPr>
        </p:nvSpPr>
        <p:spPr>
          <a:xfrm>
            <a:off x="913795" y="884903"/>
            <a:ext cx="10353762" cy="5562392"/>
          </a:xfrm>
        </p:spPr>
        <p:txBody>
          <a:bodyPr>
            <a:normAutofit/>
          </a:bodyPr>
          <a:lstStyle/>
          <a:p>
            <a:r>
              <a:rPr lang="en-US" dirty="0"/>
              <a:t>Complete, signed OPBUD-4 Form (Excel)</a:t>
            </a:r>
          </a:p>
          <a:p>
            <a:r>
              <a:rPr lang="en-US" dirty="0"/>
              <a:t>Budget Journals – REVENUE and APROP_P</a:t>
            </a:r>
          </a:p>
          <a:p>
            <a:pPr lvl="1"/>
            <a:r>
              <a:rPr lang="en-US" dirty="0"/>
              <a:t>Budget Entry Type: Original (establishing new appropriation budget)</a:t>
            </a:r>
          </a:p>
          <a:p>
            <a:pPr lvl="1"/>
            <a:r>
              <a:rPr lang="en-US" dirty="0"/>
              <a:t>Entry Type: OPBUD-4</a:t>
            </a:r>
          </a:p>
          <a:p>
            <a:r>
              <a:rPr lang="en-US" dirty="0"/>
              <a:t>Copy of appropriation line from Table of Budget Codes</a:t>
            </a:r>
          </a:p>
          <a:p>
            <a:r>
              <a:rPr lang="en-US" dirty="0"/>
              <a:t>Backup dependent on type of appropriation:</a:t>
            </a:r>
          </a:p>
          <a:p>
            <a:pPr lvl="1"/>
            <a:r>
              <a:rPr lang="en-US" dirty="0"/>
              <a:t>Complete, signed allotment form if appropriation is from general fund, computer systems enhancement fund, or tobacco settlement fund</a:t>
            </a:r>
          </a:p>
          <a:p>
            <a:pPr lvl="1"/>
            <a:r>
              <a:rPr lang="en-US" dirty="0"/>
              <a:t>Copy of PCC certification letter if budgeting Section 7 IT appropriation, with certified amount matching what is being budgeted</a:t>
            </a:r>
          </a:p>
          <a:p>
            <a:pPr lvl="1"/>
            <a:r>
              <a:rPr lang="en-US" dirty="0"/>
              <a:t>Trial balance report if appropriation is from fund balance</a:t>
            </a:r>
          </a:p>
          <a:p>
            <a:pPr lvl="1"/>
            <a:r>
              <a:rPr lang="en-US" dirty="0"/>
              <a:t>Documentation that any contingencies in the appropriation have been met</a:t>
            </a:r>
            <a:br>
              <a:rPr lang="en-US" dirty="0"/>
            </a:b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1F4AF36-CDB2-451E-AC1A-EEDBA4BD2EE1}"/>
              </a:ext>
            </a:extLst>
          </p:cNvPr>
          <p:cNvSpPr>
            <a:spLocks noGrp="1"/>
          </p:cNvSpPr>
          <p:nvPr>
            <p:ph type="sldNum" sz="quarter" idx="12"/>
          </p:nvPr>
        </p:nvSpPr>
        <p:spPr/>
        <p:txBody>
          <a:bodyPr/>
          <a:lstStyle/>
          <a:p>
            <a:fld id="{3DB8F2AD-56CF-4180-9E23-470176CF500C}" type="slidenum">
              <a:rPr lang="en-US" smtClean="0"/>
              <a:t>20</a:t>
            </a:fld>
            <a:endParaRPr lang="en-US"/>
          </a:p>
        </p:txBody>
      </p:sp>
      <p:pic>
        <p:nvPicPr>
          <p:cNvPr id="5" name="Picture 2" descr="Free Checklists Cliparts, Download Free Clip Art, Free Clip Art on Clipart  Library">
            <a:extLst>
              <a:ext uri="{FF2B5EF4-FFF2-40B4-BE49-F238E27FC236}">
                <a16:creationId xmlns:a16="http://schemas.microsoft.com/office/drawing/2014/main" id="{A14684AA-278E-4C88-81D0-BF2F2912C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024" y="961052"/>
            <a:ext cx="1627149" cy="242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2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E17D-5BBF-423D-947C-646C38781E64}"/>
              </a:ext>
            </a:extLst>
          </p:cNvPr>
          <p:cNvSpPr>
            <a:spLocks noGrp="1"/>
          </p:cNvSpPr>
          <p:nvPr>
            <p:ph type="title"/>
          </p:nvPr>
        </p:nvSpPr>
        <p:spPr>
          <a:xfrm>
            <a:off x="919119" y="252640"/>
            <a:ext cx="10353761" cy="677259"/>
          </a:xfrm>
        </p:spPr>
        <p:txBody>
          <a:bodyPr/>
          <a:lstStyle/>
          <a:p>
            <a:r>
              <a:rPr lang="en-US" dirty="0"/>
              <a:t>Completing the OPBud-4 form </a:t>
            </a:r>
          </a:p>
        </p:txBody>
      </p:sp>
      <p:pic>
        <p:nvPicPr>
          <p:cNvPr id="5" name="Content Placeholder 4" descr="A screenshot of a cell phone&#10;&#10;Description automatically generated">
            <a:extLst>
              <a:ext uri="{FF2B5EF4-FFF2-40B4-BE49-F238E27FC236}">
                <a16:creationId xmlns:a16="http://schemas.microsoft.com/office/drawing/2014/main" id="{46849247-4186-4CBF-8FA8-417DBCA35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1306" y="929899"/>
            <a:ext cx="8629386" cy="4808473"/>
          </a:xfrm>
        </p:spPr>
      </p:pic>
      <p:sp>
        <p:nvSpPr>
          <p:cNvPr id="3" name="Slide Number Placeholder 2">
            <a:extLst>
              <a:ext uri="{FF2B5EF4-FFF2-40B4-BE49-F238E27FC236}">
                <a16:creationId xmlns:a16="http://schemas.microsoft.com/office/drawing/2014/main" id="{5D41A634-53C9-40B3-BF78-520C7881E30C}"/>
              </a:ext>
            </a:extLst>
          </p:cNvPr>
          <p:cNvSpPr>
            <a:spLocks noGrp="1"/>
          </p:cNvSpPr>
          <p:nvPr>
            <p:ph type="sldNum" sz="quarter" idx="12"/>
          </p:nvPr>
        </p:nvSpPr>
        <p:spPr/>
        <p:txBody>
          <a:bodyPr/>
          <a:lstStyle/>
          <a:p>
            <a:fld id="{3DB8F2AD-56CF-4180-9E23-470176CF500C}" type="slidenum">
              <a:rPr lang="en-US" smtClean="0"/>
              <a:t>21</a:t>
            </a:fld>
            <a:endParaRPr lang="en-US"/>
          </a:p>
        </p:txBody>
      </p:sp>
    </p:spTree>
    <p:extLst>
      <p:ext uri="{BB962C8B-B14F-4D97-AF65-F5344CB8AC3E}">
        <p14:creationId xmlns:p14="http://schemas.microsoft.com/office/powerpoint/2010/main" val="63225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7A64-F8C4-4480-89D6-0E1189BA3B45}"/>
              </a:ext>
            </a:extLst>
          </p:cNvPr>
          <p:cNvSpPr>
            <a:spLocks noGrp="1"/>
          </p:cNvSpPr>
          <p:nvPr>
            <p:ph type="title"/>
          </p:nvPr>
        </p:nvSpPr>
        <p:spPr>
          <a:xfrm>
            <a:off x="919119" y="137652"/>
            <a:ext cx="10353761" cy="732503"/>
          </a:xfrm>
        </p:spPr>
        <p:txBody>
          <a:bodyPr/>
          <a:lstStyle/>
          <a:p>
            <a:r>
              <a:rPr lang="en-US" dirty="0"/>
              <a:t>Completing the opbud-4 form</a:t>
            </a:r>
          </a:p>
        </p:txBody>
      </p:sp>
      <p:sp>
        <p:nvSpPr>
          <p:cNvPr id="3" name="Content Placeholder 2">
            <a:extLst>
              <a:ext uri="{FF2B5EF4-FFF2-40B4-BE49-F238E27FC236}">
                <a16:creationId xmlns:a16="http://schemas.microsoft.com/office/drawing/2014/main" id="{DEA832D0-BCE9-4D7B-A9A9-4C8B9EBFB90A}"/>
              </a:ext>
            </a:extLst>
          </p:cNvPr>
          <p:cNvSpPr>
            <a:spLocks noGrp="1"/>
          </p:cNvSpPr>
          <p:nvPr>
            <p:ph idx="1"/>
          </p:nvPr>
        </p:nvSpPr>
        <p:spPr>
          <a:xfrm>
            <a:off x="919118" y="929149"/>
            <a:ext cx="10584624" cy="5088193"/>
          </a:xfrm>
        </p:spPr>
        <p:txBody>
          <a:bodyPr/>
          <a:lstStyle/>
          <a:p>
            <a:r>
              <a:rPr lang="en-US" dirty="0"/>
              <a:t>Use corresponding info from Table of Budget Codes, including statutory citation</a:t>
            </a:r>
          </a:p>
          <a:p>
            <a:r>
              <a:rPr lang="en-US" dirty="0"/>
              <a:t>CFO/designee should always sign top right section</a:t>
            </a:r>
          </a:p>
          <a:p>
            <a:r>
              <a:rPr lang="en-US" dirty="0"/>
              <a:t>Set up expenditure category budget as desired to fulfill purpose of appropriation</a:t>
            </a:r>
          </a:p>
          <a:p>
            <a:r>
              <a:rPr lang="en-US" dirty="0"/>
              <a:t>Use correct 6 digit revenue code (499105 for General Fund)</a:t>
            </a:r>
          </a:p>
          <a:p>
            <a:r>
              <a:rPr lang="en-US" dirty="0"/>
              <a:t>Be sure to include both journal numbers</a:t>
            </a:r>
          </a:p>
          <a:p>
            <a:r>
              <a:rPr lang="en-US" dirty="0"/>
              <a:t>Section 6 Certification: Only complete if appropriation is from Section 6 of the GAA, denoting an appropriation to fill a budget shortfall in the current or previous fiscal year</a:t>
            </a:r>
          </a:p>
          <a:p>
            <a:r>
              <a:rPr lang="en-US" dirty="0"/>
              <a:t>Ensure all info on the budget journals matching the OPBUD-4 form</a:t>
            </a:r>
          </a:p>
          <a:p>
            <a:endParaRPr lang="en-US" dirty="0"/>
          </a:p>
        </p:txBody>
      </p:sp>
      <p:sp>
        <p:nvSpPr>
          <p:cNvPr id="4" name="Slide Number Placeholder 3">
            <a:extLst>
              <a:ext uri="{FF2B5EF4-FFF2-40B4-BE49-F238E27FC236}">
                <a16:creationId xmlns:a16="http://schemas.microsoft.com/office/drawing/2014/main" id="{08D228A8-9EFE-4568-9F49-B47651EC1014}"/>
              </a:ext>
            </a:extLst>
          </p:cNvPr>
          <p:cNvSpPr>
            <a:spLocks noGrp="1"/>
          </p:cNvSpPr>
          <p:nvPr>
            <p:ph type="sldNum" sz="quarter" idx="12"/>
          </p:nvPr>
        </p:nvSpPr>
        <p:spPr/>
        <p:txBody>
          <a:bodyPr/>
          <a:lstStyle/>
          <a:p>
            <a:fld id="{3DB8F2AD-56CF-4180-9E23-470176CF500C}" type="slidenum">
              <a:rPr lang="en-US" smtClean="0"/>
              <a:t>22</a:t>
            </a:fld>
            <a:endParaRPr lang="en-US"/>
          </a:p>
        </p:txBody>
      </p:sp>
    </p:spTree>
    <p:extLst>
      <p:ext uri="{BB962C8B-B14F-4D97-AF65-F5344CB8AC3E}">
        <p14:creationId xmlns:p14="http://schemas.microsoft.com/office/powerpoint/2010/main" val="251750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9B5C-0182-4EE7-9647-36DB59A17873}"/>
              </a:ext>
            </a:extLst>
          </p:cNvPr>
          <p:cNvSpPr>
            <a:spLocks noGrp="1"/>
          </p:cNvSpPr>
          <p:nvPr>
            <p:ph type="title"/>
          </p:nvPr>
        </p:nvSpPr>
        <p:spPr>
          <a:xfrm>
            <a:off x="913794" y="181898"/>
            <a:ext cx="10353761" cy="673510"/>
          </a:xfrm>
        </p:spPr>
        <p:txBody>
          <a:bodyPr/>
          <a:lstStyle/>
          <a:p>
            <a:r>
              <a:rPr lang="en-US" dirty="0"/>
              <a:t>Completing the allotment form</a:t>
            </a:r>
          </a:p>
        </p:txBody>
      </p:sp>
      <p:pic>
        <p:nvPicPr>
          <p:cNvPr id="5" name="Content Placeholder 4" descr="A screenshot of a social media post&#10;&#10;Description automatically generated">
            <a:extLst>
              <a:ext uri="{FF2B5EF4-FFF2-40B4-BE49-F238E27FC236}">
                <a16:creationId xmlns:a16="http://schemas.microsoft.com/office/drawing/2014/main" id="{78A9D380-67D2-434D-8B40-59EB9EEBE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120" y="855408"/>
            <a:ext cx="10353675" cy="2382420"/>
          </a:xfrm>
        </p:spPr>
      </p:pic>
      <p:sp>
        <p:nvSpPr>
          <p:cNvPr id="7" name="Content Placeholder 2">
            <a:extLst>
              <a:ext uri="{FF2B5EF4-FFF2-40B4-BE49-F238E27FC236}">
                <a16:creationId xmlns:a16="http://schemas.microsoft.com/office/drawing/2014/main" id="{090D0168-1365-444A-A584-85379D31426B}"/>
              </a:ext>
            </a:extLst>
          </p:cNvPr>
          <p:cNvSpPr txBox="1">
            <a:spLocks/>
          </p:cNvSpPr>
          <p:nvPr/>
        </p:nvSpPr>
        <p:spPr>
          <a:xfrm>
            <a:off x="682931" y="3620173"/>
            <a:ext cx="10584624" cy="286554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Funding Source: If not GF, specify Computer Systems Enhancement Fund or Tobacco Settlement Fund</a:t>
            </a:r>
          </a:p>
          <a:p>
            <a:r>
              <a:rPr lang="en-US" dirty="0"/>
              <a:t>Allotment Distribution Type: Accelerated (get all money at once)</a:t>
            </a:r>
          </a:p>
          <a:p>
            <a:r>
              <a:rPr lang="en-US" dirty="0"/>
              <a:t>Otherwise use same info from bill and OPBUD-4 Form</a:t>
            </a:r>
          </a:p>
        </p:txBody>
      </p:sp>
      <p:sp>
        <p:nvSpPr>
          <p:cNvPr id="3" name="Slide Number Placeholder 2">
            <a:extLst>
              <a:ext uri="{FF2B5EF4-FFF2-40B4-BE49-F238E27FC236}">
                <a16:creationId xmlns:a16="http://schemas.microsoft.com/office/drawing/2014/main" id="{329210B1-9D44-4DEE-ADB1-3BC46B0FB3F0}"/>
              </a:ext>
            </a:extLst>
          </p:cNvPr>
          <p:cNvSpPr>
            <a:spLocks noGrp="1"/>
          </p:cNvSpPr>
          <p:nvPr>
            <p:ph type="sldNum" sz="quarter" idx="12"/>
          </p:nvPr>
        </p:nvSpPr>
        <p:spPr/>
        <p:txBody>
          <a:bodyPr/>
          <a:lstStyle/>
          <a:p>
            <a:fld id="{3DB8F2AD-56CF-4180-9E23-470176CF500C}" type="slidenum">
              <a:rPr lang="en-US" smtClean="0"/>
              <a:t>23</a:t>
            </a:fld>
            <a:endParaRPr lang="en-US"/>
          </a:p>
        </p:txBody>
      </p:sp>
      <p:pic>
        <p:nvPicPr>
          <p:cNvPr id="6" name="Picture 5">
            <a:extLst>
              <a:ext uri="{FF2B5EF4-FFF2-40B4-BE49-F238E27FC236}">
                <a16:creationId xmlns:a16="http://schemas.microsoft.com/office/drawing/2014/main" id="{1C4323A7-C6F5-4A7D-A8AD-9F5EFB2ACC0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08312" y="5011671"/>
            <a:ext cx="3272555" cy="1856393"/>
          </a:xfrm>
          <a:prstGeom prst="rect">
            <a:avLst/>
          </a:prstGeom>
        </p:spPr>
      </p:pic>
    </p:spTree>
    <p:extLst>
      <p:ext uri="{BB962C8B-B14F-4D97-AF65-F5344CB8AC3E}">
        <p14:creationId xmlns:p14="http://schemas.microsoft.com/office/powerpoint/2010/main" val="217697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486A-3C26-4AE2-8D62-4B5505613E02}"/>
              </a:ext>
            </a:extLst>
          </p:cNvPr>
          <p:cNvSpPr>
            <a:spLocks noGrp="1"/>
          </p:cNvSpPr>
          <p:nvPr>
            <p:ph type="title"/>
          </p:nvPr>
        </p:nvSpPr>
        <p:spPr>
          <a:xfrm>
            <a:off x="522857" y="0"/>
            <a:ext cx="11135637" cy="1326321"/>
          </a:xfrm>
        </p:spPr>
        <p:txBody>
          <a:bodyPr/>
          <a:lstStyle/>
          <a:p>
            <a:r>
              <a:rPr lang="en-US" dirty="0"/>
              <a:t>Special appropriation reauthorizations</a:t>
            </a:r>
          </a:p>
        </p:txBody>
      </p:sp>
      <p:sp>
        <p:nvSpPr>
          <p:cNvPr id="3" name="Content Placeholder 2">
            <a:extLst>
              <a:ext uri="{FF2B5EF4-FFF2-40B4-BE49-F238E27FC236}">
                <a16:creationId xmlns:a16="http://schemas.microsoft.com/office/drawing/2014/main" id="{96FD1D16-1429-4722-A583-02AA815C22CE}"/>
              </a:ext>
            </a:extLst>
          </p:cNvPr>
          <p:cNvSpPr>
            <a:spLocks noGrp="1"/>
          </p:cNvSpPr>
          <p:nvPr>
            <p:ph idx="1"/>
          </p:nvPr>
        </p:nvSpPr>
        <p:spPr>
          <a:xfrm>
            <a:off x="913795" y="1150374"/>
            <a:ext cx="10353762" cy="3598607"/>
          </a:xfrm>
        </p:spPr>
        <p:txBody>
          <a:bodyPr/>
          <a:lstStyle/>
          <a:p>
            <a:r>
              <a:rPr lang="en-US" dirty="0"/>
              <a:t>If a nonrecurring appropriation is not spent entirely by its original end date, an agency can request an extension, typically granted for one additional fiscal year.</a:t>
            </a:r>
          </a:p>
          <a:p>
            <a:r>
              <a:rPr lang="en-US" dirty="0"/>
              <a:t>Budgeted via normal OPBUD-4 process after original budget period is over</a:t>
            </a:r>
          </a:p>
          <a:p>
            <a:r>
              <a:rPr lang="en-US" dirty="0"/>
              <a:t>Use same Z-code as original appropriation but new class code and </a:t>
            </a:r>
            <a:r>
              <a:rPr lang="en-US" dirty="0" err="1"/>
              <a:t>budref</a:t>
            </a:r>
            <a:r>
              <a:rPr lang="en-US" dirty="0"/>
              <a:t> per the Table of Budget Codes</a:t>
            </a:r>
          </a:p>
          <a:p>
            <a:r>
              <a:rPr lang="en-US" dirty="0"/>
              <a:t>Budget must be for remaining balance of appropriation – include SHARE report showing balance as of last day (6/30) of original period</a:t>
            </a:r>
          </a:p>
          <a:p>
            <a:r>
              <a:rPr lang="en-US" dirty="0"/>
              <a:t>Do not include allotment form – money was already sent </a:t>
            </a:r>
          </a:p>
          <a:p>
            <a:endParaRPr lang="en-US" dirty="0"/>
          </a:p>
        </p:txBody>
      </p:sp>
      <p:pic>
        <p:nvPicPr>
          <p:cNvPr id="5" name="Picture 4">
            <a:extLst>
              <a:ext uri="{FF2B5EF4-FFF2-40B4-BE49-F238E27FC236}">
                <a16:creationId xmlns:a16="http://schemas.microsoft.com/office/drawing/2014/main" id="{57F62BC3-8787-4AFB-B94E-CF8275BEA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83" y="5003880"/>
            <a:ext cx="10812384" cy="895475"/>
          </a:xfrm>
          <a:prstGeom prst="rect">
            <a:avLst/>
          </a:prstGeom>
        </p:spPr>
      </p:pic>
      <p:sp>
        <p:nvSpPr>
          <p:cNvPr id="4" name="Slide Number Placeholder 3">
            <a:extLst>
              <a:ext uri="{FF2B5EF4-FFF2-40B4-BE49-F238E27FC236}">
                <a16:creationId xmlns:a16="http://schemas.microsoft.com/office/drawing/2014/main" id="{90095393-C435-4698-B9F8-8A1B0AE31811}"/>
              </a:ext>
            </a:extLst>
          </p:cNvPr>
          <p:cNvSpPr>
            <a:spLocks noGrp="1"/>
          </p:cNvSpPr>
          <p:nvPr>
            <p:ph type="sldNum" sz="quarter" idx="12"/>
          </p:nvPr>
        </p:nvSpPr>
        <p:spPr/>
        <p:txBody>
          <a:bodyPr/>
          <a:lstStyle/>
          <a:p>
            <a:fld id="{3DB8F2AD-56CF-4180-9E23-470176CF500C}" type="slidenum">
              <a:rPr lang="en-US" smtClean="0"/>
              <a:t>24</a:t>
            </a:fld>
            <a:endParaRPr lang="en-US"/>
          </a:p>
        </p:txBody>
      </p:sp>
    </p:spTree>
    <p:extLst>
      <p:ext uri="{BB962C8B-B14F-4D97-AF65-F5344CB8AC3E}">
        <p14:creationId xmlns:p14="http://schemas.microsoft.com/office/powerpoint/2010/main" val="3823676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86B5-A062-4076-906C-FAF118580980}"/>
              </a:ext>
            </a:extLst>
          </p:cNvPr>
          <p:cNvSpPr>
            <a:spLocks noGrp="1"/>
          </p:cNvSpPr>
          <p:nvPr>
            <p:ph type="title"/>
          </p:nvPr>
        </p:nvSpPr>
        <p:spPr>
          <a:xfrm>
            <a:off x="913794" y="201561"/>
            <a:ext cx="10353761" cy="865239"/>
          </a:xfrm>
        </p:spPr>
        <p:txBody>
          <a:bodyPr/>
          <a:lstStyle/>
          <a:p>
            <a:r>
              <a:rPr lang="en-US" dirty="0"/>
              <a:t>Companion bar</a:t>
            </a:r>
            <a:r>
              <a:rPr lang="en-US" cap="small" dirty="0"/>
              <a:t>s</a:t>
            </a:r>
            <a:r>
              <a:rPr lang="en-US" dirty="0"/>
              <a:t> and opbud-4</a:t>
            </a:r>
            <a:r>
              <a:rPr lang="en-US" cap="small" dirty="0"/>
              <a:t>s</a:t>
            </a:r>
          </a:p>
        </p:txBody>
      </p:sp>
      <p:sp>
        <p:nvSpPr>
          <p:cNvPr id="3" name="Content Placeholder 2">
            <a:extLst>
              <a:ext uri="{FF2B5EF4-FFF2-40B4-BE49-F238E27FC236}">
                <a16:creationId xmlns:a16="http://schemas.microsoft.com/office/drawing/2014/main" id="{F963C595-553E-45C5-85E1-1F710A759BBC}"/>
              </a:ext>
            </a:extLst>
          </p:cNvPr>
          <p:cNvSpPr>
            <a:spLocks noGrp="1"/>
          </p:cNvSpPr>
          <p:nvPr>
            <p:ph idx="1"/>
          </p:nvPr>
        </p:nvSpPr>
        <p:spPr>
          <a:xfrm>
            <a:off x="913795" y="1066800"/>
            <a:ext cx="10353762" cy="3947652"/>
          </a:xfrm>
        </p:spPr>
        <p:txBody>
          <a:bodyPr/>
          <a:lstStyle/>
          <a:p>
            <a:r>
              <a:rPr lang="en-US" dirty="0"/>
              <a:t>Two possible use cases</a:t>
            </a:r>
          </a:p>
          <a:p>
            <a:pPr lvl="1"/>
            <a:r>
              <a:rPr lang="en-US" dirty="0"/>
              <a:t>Agency transfers funds from special revenue fund into operating budget and wants to increase OSF budget, thereby also increasing special revenue fund transfer.  May even come from another agency in limited circumstances</a:t>
            </a:r>
          </a:p>
          <a:p>
            <a:pPr lvl="1"/>
            <a:r>
              <a:rPr lang="en-US" dirty="0"/>
              <a:t>Agency received nonrecurring appropriation from another agency’s special revenue fund and therefore needs to receive transfer from that agency before it can spend the money. Agencies will need to coordinate.</a:t>
            </a:r>
          </a:p>
          <a:p>
            <a:r>
              <a:rPr lang="en-US" dirty="0"/>
              <a:t>Procedure: 2 BARs or OPBUD-4s required (companions) </a:t>
            </a:r>
          </a:p>
          <a:p>
            <a:pPr lvl="1"/>
            <a:r>
              <a:rPr lang="en-US" dirty="0"/>
              <a:t>Budget with transfer revenue and expenditures in 200/300/400 as desired</a:t>
            </a:r>
          </a:p>
          <a:p>
            <a:pPr lvl="1"/>
            <a:r>
              <a:rPr lang="en-US" dirty="0"/>
              <a:t>Budget with original revenue (OSF or fund balance) and 500 category expenditure</a:t>
            </a:r>
          </a:p>
        </p:txBody>
      </p:sp>
      <p:pic>
        <p:nvPicPr>
          <p:cNvPr id="5" name="Picture 4">
            <a:extLst>
              <a:ext uri="{FF2B5EF4-FFF2-40B4-BE49-F238E27FC236}">
                <a16:creationId xmlns:a16="http://schemas.microsoft.com/office/drawing/2014/main" id="{05CF73F2-71FC-47C6-AE77-F6F874C79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5127281"/>
            <a:ext cx="10097909" cy="1066949"/>
          </a:xfrm>
          <a:prstGeom prst="rect">
            <a:avLst/>
          </a:prstGeom>
        </p:spPr>
      </p:pic>
      <p:sp>
        <p:nvSpPr>
          <p:cNvPr id="4" name="Slide Number Placeholder 3">
            <a:extLst>
              <a:ext uri="{FF2B5EF4-FFF2-40B4-BE49-F238E27FC236}">
                <a16:creationId xmlns:a16="http://schemas.microsoft.com/office/drawing/2014/main" id="{BD81DB01-A35E-4601-8FC6-984C8C134B9E}"/>
              </a:ext>
            </a:extLst>
          </p:cNvPr>
          <p:cNvSpPr>
            <a:spLocks noGrp="1"/>
          </p:cNvSpPr>
          <p:nvPr>
            <p:ph type="sldNum" sz="quarter" idx="12"/>
          </p:nvPr>
        </p:nvSpPr>
        <p:spPr/>
        <p:txBody>
          <a:bodyPr/>
          <a:lstStyle/>
          <a:p>
            <a:fld id="{3DB8F2AD-56CF-4180-9E23-470176CF500C}" type="slidenum">
              <a:rPr lang="en-US" smtClean="0"/>
              <a:t>25</a:t>
            </a:fld>
            <a:endParaRPr lang="en-US"/>
          </a:p>
        </p:txBody>
      </p:sp>
    </p:spTree>
    <p:extLst>
      <p:ext uri="{BB962C8B-B14F-4D97-AF65-F5344CB8AC3E}">
        <p14:creationId xmlns:p14="http://schemas.microsoft.com/office/powerpoint/2010/main" val="96428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5245-173A-4A1D-BDD9-6110B7DEEE87}"/>
              </a:ext>
            </a:extLst>
          </p:cNvPr>
          <p:cNvSpPr>
            <a:spLocks noGrp="1"/>
          </p:cNvSpPr>
          <p:nvPr>
            <p:ph type="title"/>
          </p:nvPr>
        </p:nvSpPr>
        <p:spPr>
          <a:xfrm>
            <a:off x="913794" y="226142"/>
            <a:ext cx="10353761" cy="1012723"/>
          </a:xfrm>
        </p:spPr>
        <p:txBody>
          <a:bodyPr/>
          <a:lstStyle/>
          <a:p>
            <a:r>
              <a:rPr lang="en-US" dirty="0"/>
              <a:t>Budget reallocation forms (brf</a:t>
            </a:r>
            <a:r>
              <a:rPr lang="en-US" cap="small" dirty="0"/>
              <a:t>s</a:t>
            </a:r>
            <a:r>
              <a:rPr lang="en-US" dirty="0"/>
              <a:t>)</a:t>
            </a:r>
          </a:p>
        </p:txBody>
      </p:sp>
      <p:sp>
        <p:nvSpPr>
          <p:cNvPr id="3" name="Content Placeholder 2">
            <a:extLst>
              <a:ext uri="{FF2B5EF4-FFF2-40B4-BE49-F238E27FC236}">
                <a16:creationId xmlns:a16="http://schemas.microsoft.com/office/drawing/2014/main" id="{BC88267F-7899-4E92-B42F-815D88B85648}"/>
              </a:ext>
            </a:extLst>
          </p:cNvPr>
          <p:cNvSpPr>
            <a:spLocks noGrp="1"/>
          </p:cNvSpPr>
          <p:nvPr>
            <p:ph idx="1"/>
          </p:nvPr>
        </p:nvSpPr>
        <p:spPr>
          <a:xfrm>
            <a:off x="913795" y="1238864"/>
            <a:ext cx="10353762" cy="5206181"/>
          </a:xfrm>
        </p:spPr>
        <p:txBody>
          <a:bodyPr>
            <a:normAutofit fontScale="92500" lnSpcReduction="10000"/>
          </a:bodyPr>
          <a:lstStyle/>
          <a:p>
            <a:r>
              <a:rPr lang="en-US" dirty="0"/>
              <a:t>Used for two purposes:</a:t>
            </a:r>
          </a:p>
          <a:p>
            <a:pPr lvl="1"/>
            <a:r>
              <a:rPr lang="en-US" dirty="0"/>
              <a:t>Changes to established nonrecurring appropriations.  Usually a category transfer.  Increases are only allowed for federal funds.</a:t>
            </a:r>
          </a:p>
          <a:p>
            <a:pPr lvl="1"/>
            <a:r>
              <a:rPr lang="en-US" dirty="0"/>
              <a:t>Courts use BRFs as BARs since GAA gives them lump-sum Section 4 appropriations (can set up expenditure categories as they wish)</a:t>
            </a:r>
          </a:p>
          <a:p>
            <a:r>
              <a:rPr lang="en-US" dirty="0"/>
              <a:t>Not subject to 10 day LFC review</a:t>
            </a:r>
          </a:p>
          <a:p>
            <a:r>
              <a:rPr lang="en-US" dirty="0"/>
              <a:t>Components of a complete BRF</a:t>
            </a:r>
          </a:p>
          <a:p>
            <a:pPr lvl="1"/>
            <a:r>
              <a:rPr lang="en-US" dirty="0"/>
              <a:t>BRF Form (Excel)</a:t>
            </a:r>
          </a:p>
          <a:p>
            <a:pPr lvl="1"/>
            <a:r>
              <a:rPr lang="en-US" dirty="0"/>
              <a:t>Budget journal(s).  Budget Entry Type: Adjustment.  Entry Type: BRF.  Create Budget Transfer journal for category transfer BRFs.</a:t>
            </a:r>
          </a:p>
          <a:p>
            <a:pPr lvl="1"/>
            <a:r>
              <a:rPr lang="en-US" dirty="0"/>
              <a:t>Documentation of federal funding availability if applicable</a:t>
            </a:r>
          </a:p>
          <a:p>
            <a:pPr lvl="1"/>
            <a:r>
              <a:rPr lang="en-US" dirty="0"/>
              <a:t>SHARE report showing available budget for category transfer</a:t>
            </a:r>
          </a:p>
          <a:p>
            <a:pPr lvl="1"/>
            <a:r>
              <a:rPr lang="en-US" dirty="0"/>
              <a:t>Courts submitting BRFs for Section 4 budgets should provide same documentation as required for a BAR of that type (increase, category transfer, etc.)</a:t>
            </a:r>
          </a:p>
          <a:p>
            <a:endParaRPr lang="en-US" dirty="0"/>
          </a:p>
        </p:txBody>
      </p:sp>
      <p:sp>
        <p:nvSpPr>
          <p:cNvPr id="4" name="Slide Number Placeholder 3">
            <a:extLst>
              <a:ext uri="{FF2B5EF4-FFF2-40B4-BE49-F238E27FC236}">
                <a16:creationId xmlns:a16="http://schemas.microsoft.com/office/drawing/2014/main" id="{C6F5EE8E-1782-4217-94BB-75DBC232C279}"/>
              </a:ext>
            </a:extLst>
          </p:cNvPr>
          <p:cNvSpPr>
            <a:spLocks noGrp="1"/>
          </p:cNvSpPr>
          <p:nvPr>
            <p:ph type="sldNum" sz="quarter" idx="12"/>
          </p:nvPr>
        </p:nvSpPr>
        <p:spPr/>
        <p:txBody>
          <a:bodyPr/>
          <a:lstStyle/>
          <a:p>
            <a:fld id="{3DB8F2AD-56CF-4180-9E23-470176CF500C}" type="slidenum">
              <a:rPr lang="en-US" smtClean="0"/>
              <a:t>26</a:t>
            </a:fld>
            <a:endParaRPr lang="en-US"/>
          </a:p>
        </p:txBody>
      </p:sp>
    </p:spTree>
    <p:extLst>
      <p:ext uri="{BB962C8B-B14F-4D97-AF65-F5344CB8AC3E}">
        <p14:creationId xmlns:p14="http://schemas.microsoft.com/office/powerpoint/2010/main" val="7339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D97B-6BB3-4213-8CCB-3CCFD1D757F1}"/>
              </a:ext>
            </a:extLst>
          </p:cNvPr>
          <p:cNvSpPr>
            <a:spLocks noGrp="1"/>
          </p:cNvSpPr>
          <p:nvPr>
            <p:ph type="title"/>
          </p:nvPr>
        </p:nvSpPr>
        <p:spPr>
          <a:xfrm>
            <a:off x="913794" y="196646"/>
            <a:ext cx="10353761" cy="717755"/>
          </a:xfrm>
        </p:spPr>
        <p:txBody>
          <a:bodyPr/>
          <a:lstStyle/>
          <a:p>
            <a:r>
              <a:rPr lang="en-US" dirty="0"/>
              <a:t>Completing the </a:t>
            </a:r>
            <a:r>
              <a:rPr lang="en-US" dirty="0" err="1"/>
              <a:t>brf</a:t>
            </a:r>
            <a:r>
              <a:rPr lang="en-US" dirty="0"/>
              <a:t> form</a:t>
            </a:r>
          </a:p>
        </p:txBody>
      </p:sp>
      <p:pic>
        <p:nvPicPr>
          <p:cNvPr id="5" name="Content Placeholder 4" descr="A screenshot of a cell phone&#10;&#10;Description automatically generated">
            <a:extLst>
              <a:ext uri="{FF2B5EF4-FFF2-40B4-BE49-F238E27FC236}">
                <a16:creationId xmlns:a16="http://schemas.microsoft.com/office/drawing/2014/main" id="{B4A412C0-9CFB-4E03-99AE-2A17F45777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046" y="914401"/>
            <a:ext cx="5673111" cy="4510006"/>
          </a:xfrm>
        </p:spPr>
      </p:pic>
      <p:sp>
        <p:nvSpPr>
          <p:cNvPr id="7" name="Content Placeholder 2">
            <a:extLst>
              <a:ext uri="{FF2B5EF4-FFF2-40B4-BE49-F238E27FC236}">
                <a16:creationId xmlns:a16="http://schemas.microsoft.com/office/drawing/2014/main" id="{AF66BB69-8533-4433-A544-0AF526C9D4A0}"/>
              </a:ext>
            </a:extLst>
          </p:cNvPr>
          <p:cNvSpPr txBox="1">
            <a:spLocks/>
          </p:cNvSpPr>
          <p:nvPr/>
        </p:nvSpPr>
        <p:spPr>
          <a:xfrm>
            <a:off x="6383530" y="853908"/>
            <a:ext cx="5324773" cy="43655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t>Use relevant Z-code, class, </a:t>
            </a:r>
            <a:r>
              <a:rPr lang="en-US" dirty="0" err="1"/>
              <a:t>budref</a:t>
            </a:r>
            <a:r>
              <a:rPr lang="en-US" dirty="0"/>
              <a:t> for the nonrecurring appropriation</a:t>
            </a:r>
          </a:p>
          <a:p>
            <a:r>
              <a:rPr lang="en-US" dirty="0"/>
              <a:t>Courts – Use your P-code, class and </a:t>
            </a:r>
            <a:r>
              <a:rPr lang="en-US" dirty="0" err="1"/>
              <a:t>budref</a:t>
            </a:r>
            <a:r>
              <a:rPr lang="en-US" dirty="0"/>
              <a:t> for that FY’s recurring budget if adjusting Section 4 budget</a:t>
            </a:r>
          </a:p>
          <a:p>
            <a:r>
              <a:rPr lang="en-US" dirty="0"/>
              <a:t>Include brief justification for change to nonrecurring appropriation</a:t>
            </a:r>
          </a:p>
        </p:txBody>
      </p:sp>
      <p:sp>
        <p:nvSpPr>
          <p:cNvPr id="3" name="Slide Number Placeholder 2">
            <a:extLst>
              <a:ext uri="{FF2B5EF4-FFF2-40B4-BE49-F238E27FC236}">
                <a16:creationId xmlns:a16="http://schemas.microsoft.com/office/drawing/2014/main" id="{81472C67-5EA0-40F7-AB77-1C6BE70AEE3F}"/>
              </a:ext>
            </a:extLst>
          </p:cNvPr>
          <p:cNvSpPr>
            <a:spLocks noGrp="1"/>
          </p:cNvSpPr>
          <p:nvPr>
            <p:ph type="sldNum" sz="quarter" idx="12"/>
          </p:nvPr>
        </p:nvSpPr>
        <p:spPr/>
        <p:txBody>
          <a:bodyPr/>
          <a:lstStyle/>
          <a:p>
            <a:fld id="{3DB8F2AD-56CF-4180-9E23-470176CF500C}" type="slidenum">
              <a:rPr lang="en-US" smtClean="0"/>
              <a:t>27</a:t>
            </a:fld>
            <a:endParaRPr lang="en-US"/>
          </a:p>
        </p:txBody>
      </p:sp>
    </p:spTree>
    <p:extLst>
      <p:ext uri="{BB962C8B-B14F-4D97-AF65-F5344CB8AC3E}">
        <p14:creationId xmlns:p14="http://schemas.microsoft.com/office/powerpoint/2010/main" val="52762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4383-CCC6-414F-B506-16063832FF50}"/>
              </a:ext>
            </a:extLst>
          </p:cNvPr>
          <p:cNvSpPr>
            <a:spLocks noGrp="1"/>
          </p:cNvSpPr>
          <p:nvPr>
            <p:ph type="title"/>
          </p:nvPr>
        </p:nvSpPr>
        <p:spPr/>
        <p:txBody>
          <a:bodyPr/>
          <a:lstStyle/>
          <a:p>
            <a:r>
              <a:rPr lang="en-US" dirty="0"/>
              <a:t>End of module 3 – budget management documents</a:t>
            </a:r>
          </a:p>
        </p:txBody>
      </p:sp>
      <p:pic>
        <p:nvPicPr>
          <p:cNvPr id="5" name="Picture 2" descr="High Quality Questions to help you achieve success - Go MAD Thinking">
            <a:extLst>
              <a:ext uri="{FF2B5EF4-FFF2-40B4-BE49-F238E27FC236}">
                <a16:creationId xmlns:a16="http://schemas.microsoft.com/office/drawing/2014/main" id="{3E6829A4-B003-4B05-BAD5-5A9EED1E3E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3535" y="2092084"/>
            <a:ext cx="6484930" cy="29406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EB3987-88C1-4A69-ACE7-C31D710E28E2}"/>
              </a:ext>
            </a:extLst>
          </p:cNvPr>
          <p:cNvSpPr>
            <a:spLocks noGrp="1"/>
          </p:cNvSpPr>
          <p:nvPr>
            <p:ph type="sldNum" sz="quarter" idx="12"/>
          </p:nvPr>
        </p:nvSpPr>
        <p:spPr/>
        <p:txBody>
          <a:bodyPr/>
          <a:lstStyle/>
          <a:p>
            <a:fld id="{3DB8F2AD-56CF-4180-9E23-470176CF500C}" type="slidenum">
              <a:rPr lang="en-US" smtClean="0"/>
              <a:t>28</a:t>
            </a:fld>
            <a:endParaRPr lang="en-US"/>
          </a:p>
        </p:txBody>
      </p:sp>
    </p:spTree>
    <p:extLst>
      <p:ext uri="{BB962C8B-B14F-4D97-AF65-F5344CB8AC3E}">
        <p14:creationId xmlns:p14="http://schemas.microsoft.com/office/powerpoint/2010/main" val="76628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22C7-E587-4DBD-B603-241B012D166B}"/>
              </a:ext>
            </a:extLst>
          </p:cNvPr>
          <p:cNvSpPr>
            <a:spLocks noGrp="1"/>
          </p:cNvSpPr>
          <p:nvPr>
            <p:ph type="title"/>
          </p:nvPr>
        </p:nvSpPr>
        <p:spPr>
          <a:xfrm>
            <a:off x="0" y="216310"/>
            <a:ext cx="11946194" cy="850490"/>
          </a:xfrm>
        </p:spPr>
        <p:txBody>
          <a:bodyPr>
            <a:normAutofit fontScale="90000"/>
          </a:bodyPr>
          <a:lstStyle/>
          <a:p>
            <a:r>
              <a:rPr lang="en-US" dirty="0"/>
              <a:t>Submission process for BAR</a:t>
            </a:r>
            <a:r>
              <a:rPr lang="en-US" cap="small" dirty="0"/>
              <a:t>s</a:t>
            </a:r>
            <a:r>
              <a:rPr lang="en-US" dirty="0"/>
              <a:t>, OPBUD-4</a:t>
            </a:r>
            <a:r>
              <a:rPr lang="en-US" cap="small" dirty="0"/>
              <a:t>s</a:t>
            </a:r>
            <a:r>
              <a:rPr lang="en-US" dirty="0"/>
              <a:t> and BRF</a:t>
            </a:r>
            <a:r>
              <a:rPr lang="en-US" cap="small" dirty="0"/>
              <a:t>s</a:t>
            </a:r>
          </a:p>
        </p:txBody>
      </p:sp>
      <p:sp>
        <p:nvSpPr>
          <p:cNvPr id="3" name="Content Placeholder 2">
            <a:extLst>
              <a:ext uri="{FF2B5EF4-FFF2-40B4-BE49-F238E27FC236}">
                <a16:creationId xmlns:a16="http://schemas.microsoft.com/office/drawing/2014/main" id="{A179EED2-ED50-4033-8EDF-F335AAD34D9B}"/>
              </a:ext>
            </a:extLst>
          </p:cNvPr>
          <p:cNvSpPr>
            <a:spLocks noGrp="1"/>
          </p:cNvSpPr>
          <p:nvPr>
            <p:ph idx="1"/>
          </p:nvPr>
        </p:nvSpPr>
        <p:spPr>
          <a:xfrm>
            <a:off x="913794" y="1066800"/>
            <a:ext cx="10353762" cy="4054013"/>
          </a:xfrm>
        </p:spPr>
        <p:txBody>
          <a:bodyPr/>
          <a:lstStyle/>
          <a:p>
            <a:r>
              <a:rPr lang="en-US" dirty="0"/>
              <a:t>Email to </a:t>
            </a:r>
            <a:r>
              <a:rPr lang="en-US" dirty="0">
                <a:hlinkClick r:id="rId2"/>
              </a:rPr>
              <a:t>DFASBD.Submissions@state.nm.us</a:t>
            </a:r>
            <a:endParaRPr lang="en-US" dirty="0"/>
          </a:p>
          <a:p>
            <a:r>
              <a:rPr lang="en-US" dirty="0"/>
              <a:t>SBD Office Manager (or backup) will log in and route to analyst</a:t>
            </a:r>
          </a:p>
          <a:p>
            <a:r>
              <a:rPr lang="en-US" dirty="0"/>
              <a:t>Include Excel version of BAR, OPBUD-4, or BRF Form</a:t>
            </a:r>
          </a:p>
          <a:p>
            <a:r>
              <a:rPr lang="en-US" dirty="0"/>
              <a:t>Include all backup documentation as one PDF</a:t>
            </a:r>
          </a:p>
          <a:p>
            <a:r>
              <a:rPr lang="en-US" dirty="0"/>
              <a:t>Include appropriate word in email subject line to aid in filtering:</a:t>
            </a:r>
          </a:p>
          <a:p>
            <a:pPr marL="457200" marR="0" indent="-228600" algn="l">
              <a:spcBef>
                <a:spcPts val="0"/>
              </a:spcBef>
              <a:spcAft>
                <a:spcPts val="0"/>
              </a:spcAft>
            </a:pPr>
            <a:r>
              <a:rPr lang="en-US" dirty="0"/>
              <a:t>  BAR – Budget Adjustment Request</a:t>
            </a:r>
          </a:p>
          <a:p>
            <a:pPr marL="457200" marR="0" indent="-228600" algn="l">
              <a:spcBef>
                <a:spcPts val="0"/>
              </a:spcBef>
              <a:spcAft>
                <a:spcPts val="0"/>
              </a:spcAft>
            </a:pPr>
            <a:r>
              <a:rPr lang="en-US" dirty="0"/>
              <a:t>  BRF – Budget Reallocation Form</a:t>
            </a:r>
          </a:p>
          <a:p>
            <a:pPr marL="457200" marR="0" indent="-228600" algn="l">
              <a:spcBef>
                <a:spcPts val="0"/>
              </a:spcBef>
              <a:spcAft>
                <a:spcPts val="0"/>
              </a:spcAft>
            </a:pPr>
            <a:r>
              <a:rPr lang="en-US" dirty="0"/>
              <a:t>  OPBUD4 – The form utilized for nonrecurring appropriations</a:t>
            </a:r>
          </a:p>
          <a:p>
            <a:pPr marL="457200">
              <a:spcBef>
                <a:spcPts val="0"/>
              </a:spcBef>
            </a:pPr>
            <a:endParaRPr lang="en-US" dirty="0"/>
          </a:p>
          <a:p>
            <a:endParaRPr lang="en-US" dirty="0"/>
          </a:p>
        </p:txBody>
      </p:sp>
      <p:sp>
        <p:nvSpPr>
          <p:cNvPr id="4" name="Slide Number Placeholder 3">
            <a:extLst>
              <a:ext uri="{FF2B5EF4-FFF2-40B4-BE49-F238E27FC236}">
                <a16:creationId xmlns:a16="http://schemas.microsoft.com/office/drawing/2014/main" id="{5202CA97-9805-46C8-8783-A5FB4FA0B60F}"/>
              </a:ext>
            </a:extLst>
          </p:cNvPr>
          <p:cNvSpPr>
            <a:spLocks noGrp="1"/>
          </p:cNvSpPr>
          <p:nvPr>
            <p:ph type="sldNum" sz="quarter" idx="12"/>
          </p:nvPr>
        </p:nvSpPr>
        <p:spPr/>
        <p:txBody>
          <a:bodyPr/>
          <a:lstStyle/>
          <a:p>
            <a:fld id="{3DB8F2AD-56CF-4180-9E23-470176CF500C}" type="slidenum">
              <a:rPr lang="en-US" smtClean="0"/>
              <a:t>3</a:t>
            </a:fld>
            <a:endParaRPr lang="en-US"/>
          </a:p>
        </p:txBody>
      </p:sp>
      <p:pic>
        <p:nvPicPr>
          <p:cNvPr id="8" name="Picture 2" descr="Submit Clip Art - Royalty Free - GoGraph">
            <a:extLst>
              <a:ext uri="{FF2B5EF4-FFF2-40B4-BE49-F238E27FC236}">
                <a16:creationId xmlns:a16="http://schemas.microsoft.com/office/drawing/2014/main" id="{E8C76764-A962-4FBE-B844-9DC7F6CD0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33" y="1836636"/>
            <a:ext cx="2066434" cy="223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2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48744"/>
          </a:xfrm>
        </p:spPr>
        <p:txBody>
          <a:bodyPr/>
          <a:lstStyle/>
          <a:p>
            <a:r>
              <a:rPr lang="en-US" dirty="0"/>
              <a:t>SBD review process</a:t>
            </a:r>
          </a:p>
        </p:txBody>
      </p:sp>
      <p:sp>
        <p:nvSpPr>
          <p:cNvPr id="3" name="Content Placeholder 2"/>
          <p:cNvSpPr>
            <a:spLocks noGrp="1"/>
          </p:cNvSpPr>
          <p:nvPr>
            <p:ph idx="1"/>
          </p:nvPr>
        </p:nvSpPr>
        <p:spPr>
          <a:xfrm>
            <a:off x="913795" y="1700011"/>
            <a:ext cx="10353762" cy="4091189"/>
          </a:xfrm>
        </p:spPr>
        <p:txBody>
          <a:bodyPr>
            <a:normAutofit fontScale="92500" lnSpcReduction="10000"/>
          </a:bodyPr>
          <a:lstStyle/>
          <a:p>
            <a:pPr marL="457200" indent="-457200">
              <a:buAutoNum type="arabicPeriod"/>
            </a:pPr>
            <a:r>
              <a:rPr lang="en-US" dirty="0"/>
              <a:t>Office Manager logs into system, gives control number</a:t>
            </a:r>
          </a:p>
          <a:p>
            <a:pPr marL="457200" lvl="1" indent="0">
              <a:buNone/>
            </a:pPr>
            <a:r>
              <a:rPr lang="en-US" dirty="0"/>
              <a:t>1a.  BARs – Director does initial review for appropriate use of funds</a:t>
            </a:r>
          </a:p>
          <a:p>
            <a:pPr marL="457200" indent="-457200">
              <a:buAutoNum type="arabicPeriod" startAt="2"/>
            </a:pPr>
            <a:r>
              <a:rPr lang="en-US" dirty="0"/>
              <a:t>Initial Analyst review</a:t>
            </a:r>
          </a:p>
          <a:p>
            <a:pPr marL="457200" indent="-457200">
              <a:buAutoNum type="arabicPeriod" startAt="2"/>
            </a:pPr>
            <a:r>
              <a:rPr lang="en-US" dirty="0"/>
              <a:t>Team Lead review</a:t>
            </a:r>
          </a:p>
          <a:p>
            <a:pPr marL="457200" indent="-457200">
              <a:buAutoNum type="arabicPeriod" startAt="2"/>
            </a:pPr>
            <a:r>
              <a:rPr lang="en-US" dirty="0"/>
              <a:t>Director final review</a:t>
            </a:r>
          </a:p>
          <a:p>
            <a:pPr marL="457200" lvl="1" indent="0">
              <a:buNone/>
            </a:pPr>
            <a:r>
              <a:rPr lang="en-US" dirty="0"/>
              <a:t>4a. Non-federal BARs – 10 day wait for LFC passive review.  Can request waiver.</a:t>
            </a:r>
          </a:p>
          <a:p>
            <a:pPr marL="457200" indent="-457200">
              <a:buAutoNum type="arabicPeriod" startAt="5"/>
            </a:pPr>
            <a:r>
              <a:rPr lang="en-US" dirty="0"/>
              <a:t>Posting – team of posters each assigned one day, do not post items that they have reviewed</a:t>
            </a:r>
          </a:p>
          <a:p>
            <a:pPr marL="457200" indent="-457200">
              <a:buAutoNum type="arabicPeriod" startAt="5"/>
            </a:pPr>
            <a:r>
              <a:rPr lang="en-US" dirty="0"/>
              <a:t>General fund allotment forms (usually sent with OPBUD-4s) are sent to FCD for processing</a:t>
            </a:r>
          </a:p>
          <a:p>
            <a:pPr marL="0" indent="0">
              <a:buNone/>
            </a:pPr>
            <a:endParaRPr lang="en-US" dirty="0"/>
          </a:p>
        </p:txBody>
      </p:sp>
      <p:sp>
        <p:nvSpPr>
          <p:cNvPr id="4" name="Slide Number Placeholder 3"/>
          <p:cNvSpPr>
            <a:spLocks noGrp="1"/>
          </p:cNvSpPr>
          <p:nvPr>
            <p:ph type="sldNum" sz="quarter" idx="12"/>
          </p:nvPr>
        </p:nvSpPr>
        <p:spPr/>
        <p:txBody>
          <a:bodyPr/>
          <a:lstStyle/>
          <a:p>
            <a:fld id="{3DB8F2AD-56CF-4180-9E23-470176CF500C}" type="slidenum">
              <a:rPr lang="en-US" smtClean="0"/>
              <a:t>4</a:t>
            </a:fld>
            <a:endParaRPr lang="en-US"/>
          </a:p>
        </p:txBody>
      </p:sp>
      <p:pic>
        <p:nvPicPr>
          <p:cNvPr id="5" name="Picture 4">
            <a:extLst>
              <a:ext uri="{FF2B5EF4-FFF2-40B4-BE49-F238E27FC236}">
                <a16:creationId xmlns:a16="http://schemas.microsoft.com/office/drawing/2014/main" id="{39907CA0-AA27-4F21-B5C7-528387761D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06616" y="1183816"/>
            <a:ext cx="2414789" cy="2414789"/>
          </a:xfrm>
          <a:prstGeom prst="rect">
            <a:avLst/>
          </a:prstGeom>
        </p:spPr>
      </p:pic>
    </p:spTree>
    <p:extLst>
      <p:ext uri="{BB962C8B-B14F-4D97-AF65-F5344CB8AC3E}">
        <p14:creationId xmlns:p14="http://schemas.microsoft.com/office/powerpoint/2010/main" val="157582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3AB8-077D-4DB4-A3BD-8D5FD82E1564}"/>
              </a:ext>
            </a:extLst>
          </p:cNvPr>
          <p:cNvSpPr>
            <a:spLocks noGrp="1"/>
          </p:cNvSpPr>
          <p:nvPr>
            <p:ph type="title"/>
          </p:nvPr>
        </p:nvSpPr>
        <p:spPr>
          <a:xfrm>
            <a:off x="913795" y="108155"/>
            <a:ext cx="10353761" cy="958645"/>
          </a:xfrm>
        </p:spPr>
        <p:txBody>
          <a:bodyPr/>
          <a:lstStyle/>
          <a:p>
            <a:r>
              <a:rPr lang="en-US" dirty="0"/>
              <a:t>Budget adjustment requests (BAR</a:t>
            </a:r>
            <a:r>
              <a:rPr lang="en-US" cap="small" dirty="0"/>
              <a:t>s</a:t>
            </a:r>
            <a:r>
              <a:rPr lang="en-US" dirty="0"/>
              <a:t>)</a:t>
            </a:r>
          </a:p>
        </p:txBody>
      </p:sp>
      <p:sp>
        <p:nvSpPr>
          <p:cNvPr id="3" name="Content Placeholder 2">
            <a:extLst>
              <a:ext uri="{FF2B5EF4-FFF2-40B4-BE49-F238E27FC236}">
                <a16:creationId xmlns:a16="http://schemas.microsoft.com/office/drawing/2014/main" id="{9DB8BFFB-09C5-4D43-8031-578606FADFF5}"/>
              </a:ext>
            </a:extLst>
          </p:cNvPr>
          <p:cNvSpPr>
            <a:spLocks noGrp="1"/>
          </p:cNvSpPr>
          <p:nvPr>
            <p:ph idx="1"/>
          </p:nvPr>
        </p:nvSpPr>
        <p:spPr>
          <a:xfrm>
            <a:off x="471948" y="1066800"/>
            <a:ext cx="11326762" cy="5569974"/>
          </a:xfrm>
        </p:spPr>
        <p:txBody>
          <a:bodyPr>
            <a:normAutofit lnSpcReduction="10000"/>
          </a:bodyPr>
          <a:lstStyle/>
          <a:p>
            <a:r>
              <a:rPr lang="en-US" dirty="0"/>
              <a:t>Requests by agency to adjust current-year recurring operating budget (Section 4) according to authority granted by legislature in GAA, either general to all agencies or specific to that agency</a:t>
            </a:r>
          </a:p>
          <a:p>
            <a:r>
              <a:rPr lang="en-US" dirty="0"/>
              <a:t>Agencies may do “internal” BARs that adjust budgets lower than the P-code level independent of DFA review.  Any adjustment to a P-code level budget must be submitted to DFA.</a:t>
            </a:r>
          </a:p>
          <a:p>
            <a:r>
              <a:rPr lang="en-US" dirty="0"/>
              <a:t>LFC has 10 day passive review of all P-code BARs except those involving federal funds</a:t>
            </a:r>
          </a:p>
          <a:p>
            <a:r>
              <a:rPr lang="en-US" dirty="0"/>
              <a:t>Types</a:t>
            </a:r>
          </a:p>
          <a:p>
            <a:pPr lvl="1"/>
            <a:r>
              <a:rPr lang="en-US" dirty="0"/>
              <a:t>Budget Increase – Request to increase budget according to granted authority (never GF)</a:t>
            </a:r>
          </a:p>
          <a:p>
            <a:pPr lvl="1"/>
            <a:r>
              <a:rPr lang="en-US" dirty="0"/>
              <a:t>Budget Decrease – Request to decrease budget.  Rare but can happen such as to align budget with federal grant amounts</a:t>
            </a:r>
          </a:p>
          <a:p>
            <a:pPr lvl="1"/>
            <a:r>
              <a:rPr lang="en-US" dirty="0"/>
              <a:t>Category Transfer – Request to transfer budget authority from one expenditure category to another </a:t>
            </a:r>
          </a:p>
          <a:p>
            <a:pPr lvl="1"/>
            <a:r>
              <a:rPr lang="en-US" dirty="0"/>
              <a:t>Program Transfer – Request to transfer budget authority from one P-code to another.  Usually limited to specific agencies and/or programs denoted in GAA.  Must transfer both expenditure and revenue budget.</a:t>
            </a:r>
          </a:p>
          <a:p>
            <a:endParaRPr lang="en-US" dirty="0"/>
          </a:p>
        </p:txBody>
      </p:sp>
      <p:sp>
        <p:nvSpPr>
          <p:cNvPr id="4" name="Slide Number Placeholder 3">
            <a:extLst>
              <a:ext uri="{FF2B5EF4-FFF2-40B4-BE49-F238E27FC236}">
                <a16:creationId xmlns:a16="http://schemas.microsoft.com/office/drawing/2014/main" id="{6F3BABA3-02D8-4EEB-9866-9ED5BB56FF2D}"/>
              </a:ext>
            </a:extLst>
          </p:cNvPr>
          <p:cNvSpPr>
            <a:spLocks noGrp="1"/>
          </p:cNvSpPr>
          <p:nvPr>
            <p:ph type="sldNum" sz="quarter" idx="12"/>
          </p:nvPr>
        </p:nvSpPr>
        <p:spPr/>
        <p:txBody>
          <a:bodyPr/>
          <a:lstStyle/>
          <a:p>
            <a:fld id="{3DB8F2AD-56CF-4180-9E23-470176CF500C}" type="slidenum">
              <a:rPr lang="en-US" smtClean="0"/>
              <a:t>5</a:t>
            </a:fld>
            <a:endParaRPr lang="en-US"/>
          </a:p>
        </p:txBody>
      </p:sp>
    </p:spTree>
    <p:extLst>
      <p:ext uri="{BB962C8B-B14F-4D97-AF65-F5344CB8AC3E}">
        <p14:creationId xmlns:p14="http://schemas.microsoft.com/office/powerpoint/2010/main" val="117441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15E1-4162-4517-BE75-2EF9595CF092}"/>
              </a:ext>
            </a:extLst>
          </p:cNvPr>
          <p:cNvSpPr>
            <a:spLocks noGrp="1"/>
          </p:cNvSpPr>
          <p:nvPr>
            <p:ph type="title"/>
          </p:nvPr>
        </p:nvSpPr>
        <p:spPr>
          <a:xfrm>
            <a:off x="707212" y="231058"/>
            <a:ext cx="10766928" cy="835742"/>
          </a:xfrm>
        </p:spPr>
        <p:txBody>
          <a:bodyPr/>
          <a:lstStyle/>
          <a:p>
            <a:r>
              <a:rPr lang="en-US" dirty="0"/>
              <a:t>Statutory authority for bars</a:t>
            </a:r>
          </a:p>
        </p:txBody>
      </p:sp>
      <p:sp>
        <p:nvSpPr>
          <p:cNvPr id="3" name="Content Placeholder 2">
            <a:extLst>
              <a:ext uri="{FF2B5EF4-FFF2-40B4-BE49-F238E27FC236}">
                <a16:creationId xmlns:a16="http://schemas.microsoft.com/office/drawing/2014/main" id="{70A065DF-A18E-494C-AEC4-7A1965793198}"/>
              </a:ext>
            </a:extLst>
          </p:cNvPr>
          <p:cNvSpPr>
            <a:spLocks noGrp="1"/>
          </p:cNvSpPr>
          <p:nvPr>
            <p:ph idx="1"/>
          </p:nvPr>
        </p:nvSpPr>
        <p:spPr>
          <a:xfrm>
            <a:off x="485881" y="1327354"/>
            <a:ext cx="11209590" cy="4911213"/>
          </a:xfrm>
        </p:spPr>
        <p:txBody>
          <a:bodyPr/>
          <a:lstStyle/>
          <a:p>
            <a:r>
              <a:rPr lang="en-US" dirty="0"/>
              <a:t>BAR Statutes: 6-3-23 though 6-3-25 NMSA 1978</a:t>
            </a:r>
          </a:p>
          <a:p>
            <a:r>
              <a:rPr lang="en-US" dirty="0"/>
              <a:t>Special Revenue Fund Statutes</a:t>
            </a:r>
          </a:p>
          <a:p>
            <a:pPr lvl="1"/>
            <a:r>
              <a:rPr lang="en-US" dirty="0"/>
              <a:t>It is important to refer to language establishing special revenue funds in statutes, as this language will often dictate authority the agency has to increase the budget from this fund outside of the GAA.</a:t>
            </a:r>
          </a:p>
          <a:p>
            <a:pPr lvl="1"/>
            <a:r>
              <a:rPr lang="en-US" dirty="0"/>
              <a:t>“Money in the fund is appropriated to the department” = Agency has broad authority to submit increase BARs from this fund</a:t>
            </a:r>
          </a:p>
          <a:p>
            <a:pPr lvl="1"/>
            <a:r>
              <a:rPr lang="en-US" dirty="0"/>
              <a:t>“Money in the fund is subject to appropriation by the legislature” = Agency does not have authority to request increases beyond those allowed specifically in the GAA</a:t>
            </a:r>
          </a:p>
          <a:p>
            <a:pPr lvl="1"/>
            <a:r>
              <a:rPr lang="en-US" dirty="0"/>
              <a:t>Some funds do not have clear language.  In such a case please consult your SBD analyst.</a:t>
            </a:r>
          </a:p>
        </p:txBody>
      </p:sp>
      <p:sp>
        <p:nvSpPr>
          <p:cNvPr id="4" name="Slide Number Placeholder 3">
            <a:extLst>
              <a:ext uri="{FF2B5EF4-FFF2-40B4-BE49-F238E27FC236}">
                <a16:creationId xmlns:a16="http://schemas.microsoft.com/office/drawing/2014/main" id="{ADC45E3B-E075-49BC-A132-5BF920E8A8EB}"/>
              </a:ext>
            </a:extLst>
          </p:cNvPr>
          <p:cNvSpPr>
            <a:spLocks noGrp="1"/>
          </p:cNvSpPr>
          <p:nvPr>
            <p:ph type="sldNum" sz="quarter" idx="12"/>
          </p:nvPr>
        </p:nvSpPr>
        <p:spPr/>
        <p:txBody>
          <a:bodyPr/>
          <a:lstStyle/>
          <a:p>
            <a:fld id="{3DB8F2AD-56CF-4180-9E23-470176CF500C}" type="slidenum">
              <a:rPr lang="en-US" smtClean="0"/>
              <a:t>6</a:t>
            </a:fld>
            <a:endParaRPr lang="en-US"/>
          </a:p>
        </p:txBody>
      </p:sp>
    </p:spTree>
    <p:extLst>
      <p:ext uri="{BB962C8B-B14F-4D97-AF65-F5344CB8AC3E}">
        <p14:creationId xmlns:p14="http://schemas.microsoft.com/office/powerpoint/2010/main" val="376436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76B3-32E1-47DE-901C-6663CDA25207}"/>
              </a:ext>
            </a:extLst>
          </p:cNvPr>
          <p:cNvSpPr>
            <a:spLocks noGrp="1"/>
          </p:cNvSpPr>
          <p:nvPr>
            <p:ph type="title"/>
          </p:nvPr>
        </p:nvSpPr>
        <p:spPr>
          <a:xfrm>
            <a:off x="913796" y="334297"/>
            <a:ext cx="10353761" cy="732503"/>
          </a:xfrm>
        </p:spPr>
        <p:txBody>
          <a:bodyPr/>
          <a:lstStyle/>
          <a:p>
            <a:r>
              <a:rPr lang="en-US" dirty="0" err="1"/>
              <a:t>Gaa</a:t>
            </a:r>
            <a:r>
              <a:rPr lang="en-US" dirty="0"/>
              <a:t> authority for bars</a:t>
            </a:r>
          </a:p>
        </p:txBody>
      </p:sp>
      <p:sp>
        <p:nvSpPr>
          <p:cNvPr id="3" name="Content Placeholder 2">
            <a:extLst>
              <a:ext uri="{FF2B5EF4-FFF2-40B4-BE49-F238E27FC236}">
                <a16:creationId xmlns:a16="http://schemas.microsoft.com/office/drawing/2014/main" id="{06D5BCEB-7429-46DF-81A4-D5454153F609}"/>
              </a:ext>
            </a:extLst>
          </p:cNvPr>
          <p:cNvSpPr>
            <a:spLocks noGrp="1"/>
          </p:cNvSpPr>
          <p:nvPr>
            <p:ph idx="1"/>
          </p:nvPr>
        </p:nvSpPr>
        <p:spPr>
          <a:xfrm>
            <a:off x="913795" y="1066800"/>
            <a:ext cx="10353762" cy="3687097"/>
          </a:xfrm>
        </p:spPr>
        <p:txBody>
          <a:bodyPr>
            <a:normAutofit fontScale="92500" lnSpcReduction="10000"/>
          </a:bodyPr>
          <a:lstStyle/>
          <a:p>
            <a:r>
              <a:rPr lang="en-US" dirty="0"/>
              <a:t>Note: Section labels may change slightly from year to year. Consult current authority document on SBD website.</a:t>
            </a:r>
          </a:p>
          <a:p>
            <a:r>
              <a:rPr lang="en-US" dirty="0"/>
              <a:t>Section 3 (I)</a:t>
            </a:r>
          </a:p>
          <a:p>
            <a:pPr lvl="1"/>
            <a:r>
              <a:rPr lang="en-US" dirty="0"/>
              <a:t>Allows agencies with excess revenue from board of finance loans, other acts of the legislature, gifts, grants, donations, bequests, insurance settlements, refunds or payments into revolving funds to request budget increases</a:t>
            </a:r>
          </a:p>
          <a:p>
            <a:pPr lvl="1"/>
            <a:r>
              <a:rPr lang="en-US" dirty="0"/>
              <a:t>General authority used for federal grant increases</a:t>
            </a:r>
          </a:p>
          <a:p>
            <a:r>
              <a:rPr lang="en-US" dirty="0"/>
              <a:t>Current FY BAR Authority section</a:t>
            </a:r>
          </a:p>
          <a:p>
            <a:pPr lvl="1"/>
            <a:r>
              <a:rPr lang="en-US" dirty="0"/>
              <a:t>Denotes specific authority to certain agencies to request budget adjustments for remainder of current FY</a:t>
            </a:r>
          </a:p>
          <a:p>
            <a:endParaRPr lang="en-US" dirty="0"/>
          </a:p>
        </p:txBody>
      </p:sp>
      <p:pic>
        <p:nvPicPr>
          <p:cNvPr id="5" name="Picture 4">
            <a:extLst>
              <a:ext uri="{FF2B5EF4-FFF2-40B4-BE49-F238E27FC236}">
                <a16:creationId xmlns:a16="http://schemas.microsoft.com/office/drawing/2014/main" id="{F053A5E3-6BAD-4FAA-87CC-20C84E71A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917" y="4914852"/>
            <a:ext cx="8945223" cy="685896"/>
          </a:xfrm>
          <a:prstGeom prst="rect">
            <a:avLst/>
          </a:prstGeom>
        </p:spPr>
      </p:pic>
      <p:sp>
        <p:nvSpPr>
          <p:cNvPr id="4" name="Slide Number Placeholder 3">
            <a:extLst>
              <a:ext uri="{FF2B5EF4-FFF2-40B4-BE49-F238E27FC236}">
                <a16:creationId xmlns:a16="http://schemas.microsoft.com/office/drawing/2014/main" id="{383D189B-5D5F-4BC2-9A20-CC9A6948F5CB}"/>
              </a:ext>
            </a:extLst>
          </p:cNvPr>
          <p:cNvSpPr>
            <a:spLocks noGrp="1"/>
          </p:cNvSpPr>
          <p:nvPr>
            <p:ph type="sldNum" sz="quarter" idx="12"/>
          </p:nvPr>
        </p:nvSpPr>
        <p:spPr/>
        <p:txBody>
          <a:bodyPr/>
          <a:lstStyle/>
          <a:p>
            <a:fld id="{3DB8F2AD-56CF-4180-9E23-470176CF500C}" type="slidenum">
              <a:rPr lang="en-US" smtClean="0"/>
              <a:t>7</a:t>
            </a:fld>
            <a:endParaRPr lang="en-US"/>
          </a:p>
        </p:txBody>
      </p:sp>
    </p:spTree>
    <p:extLst>
      <p:ext uri="{BB962C8B-B14F-4D97-AF65-F5344CB8AC3E}">
        <p14:creationId xmlns:p14="http://schemas.microsoft.com/office/powerpoint/2010/main" val="421214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E33F-2A72-44B6-B52C-6FE439171B69}"/>
              </a:ext>
            </a:extLst>
          </p:cNvPr>
          <p:cNvSpPr>
            <a:spLocks noGrp="1"/>
          </p:cNvSpPr>
          <p:nvPr>
            <p:ph type="title"/>
          </p:nvPr>
        </p:nvSpPr>
        <p:spPr>
          <a:xfrm>
            <a:off x="913796" y="255639"/>
            <a:ext cx="10353761" cy="879987"/>
          </a:xfrm>
        </p:spPr>
        <p:txBody>
          <a:bodyPr/>
          <a:lstStyle/>
          <a:p>
            <a:r>
              <a:rPr lang="en-US" dirty="0" err="1"/>
              <a:t>Gaa</a:t>
            </a:r>
            <a:r>
              <a:rPr lang="en-US" dirty="0"/>
              <a:t> authority for bars </a:t>
            </a:r>
          </a:p>
        </p:txBody>
      </p:sp>
      <p:sp>
        <p:nvSpPr>
          <p:cNvPr id="3" name="Content Placeholder 2">
            <a:extLst>
              <a:ext uri="{FF2B5EF4-FFF2-40B4-BE49-F238E27FC236}">
                <a16:creationId xmlns:a16="http://schemas.microsoft.com/office/drawing/2014/main" id="{5B6D5823-8EB3-41D2-9DC0-C43FE2F6EFBE}"/>
              </a:ext>
            </a:extLst>
          </p:cNvPr>
          <p:cNvSpPr>
            <a:spLocks noGrp="1"/>
          </p:cNvSpPr>
          <p:nvPr>
            <p:ph idx="1"/>
          </p:nvPr>
        </p:nvSpPr>
        <p:spPr>
          <a:xfrm>
            <a:off x="530942" y="1135625"/>
            <a:ext cx="10736616" cy="5235677"/>
          </a:xfrm>
        </p:spPr>
        <p:txBody>
          <a:bodyPr>
            <a:normAutofit/>
          </a:bodyPr>
          <a:lstStyle/>
          <a:p>
            <a:r>
              <a:rPr lang="en-US" dirty="0"/>
              <a:t>Next FY BAR Authority section</a:t>
            </a:r>
          </a:p>
          <a:p>
            <a:pPr lvl="1"/>
            <a:r>
              <a:rPr lang="en-US" dirty="0"/>
              <a:t>Establishes general authority granted to all agencies to request budget adjustments in next FY as well as specific authority granted to certain agencies</a:t>
            </a:r>
          </a:p>
          <a:p>
            <a:pPr lvl="1"/>
            <a:r>
              <a:rPr lang="en-US" dirty="0"/>
              <a:t>Subsection C: Authority for category transfers among PSEB, Contracts, and Other (not 500 category)</a:t>
            </a:r>
          </a:p>
          <a:p>
            <a:pPr lvl="1"/>
            <a:r>
              <a:rPr lang="en-US" dirty="0"/>
              <a:t>Subsection D: Authority for agencies with appropriations from Other State Funds or Transfers to request increases up to 5% of amount budgeted in Section 4.</a:t>
            </a:r>
          </a:p>
          <a:p>
            <a:pPr lvl="2"/>
            <a:r>
              <a:rPr lang="en-US" dirty="0"/>
              <a:t>Agencies that don’t have broad authority to request increases from special revenue funds must follow this limit</a:t>
            </a:r>
          </a:p>
          <a:p>
            <a:pPr lvl="2"/>
            <a:r>
              <a:rPr lang="en-US" dirty="0"/>
              <a:t>Remember that OSF and Fund Balance are grouped together under OSF in GAA</a:t>
            </a:r>
          </a:p>
          <a:p>
            <a:pPr lvl="2"/>
            <a:r>
              <a:rPr lang="en-US" dirty="0"/>
              <a:t>If you have both OSF and Transfers, 5% authority to limited to each source separately, not combined (cannot use Transfers budget to increase OSF &amp; vice versa)</a:t>
            </a:r>
          </a:p>
          <a:p>
            <a:pPr lvl="1"/>
            <a:r>
              <a:rPr lang="en-US" dirty="0"/>
              <a:t>Subsection E: list of authority granted to certain agencies by fund, program and/or purpose</a:t>
            </a:r>
          </a:p>
          <a:p>
            <a:pPr lvl="1"/>
            <a:r>
              <a:rPr lang="en-US" dirty="0"/>
              <a:t>Note that blanket program transfer authority to all agencies is rare</a:t>
            </a:r>
          </a:p>
        </p:txBody>
      </p:sp>
      <p:sp>
        <p:nvSpPr>
          <p:cNvPr id="4" name="Slide Number Placeholder 3">
            <a:extLst>
              <a:ext uri="{FF2B5EF4-FFF2-40B4-BE49-F238E27FC236}">
                <a16:creationId xmlns:a16="http://schemas.microsoft.com/office/drawing/2014/main" id="{0C5D10BA-EBD8-415E-97D2-DD5BF0C34C70}"/>
              </a:ext>
            </a:extLst>
          </p:cNvPr>
          <p:cNvSpPr>
            <a:spLocks noGrp="1"/>
          </p:cNvSpPr>
          <p:nvPr>
            <p:ph type="sldNum" sz="quarter" idx="12"/>
          </p:nvPr>
        </p:nvSpPr>
        <p:spPr/>
        <p:txBody>
          <a:bodyPr/>
          <a:lstStyle/>
          <a:p>
            <a:fld id="{3DB8F2AD-56CF-4180-9E23-470176CF500C}" type="slidenum">
              <a:rPr lang="en-US" smtClean="0"/>
              <a:t>8</a:t>
            </a:fld>
            <a:endParaRPr lang="en-US"/>
          </a:p>
        </p:txBody>
      </p:sp>
    </p:spTree>
    <p:extLst>
      <p:ext uri="{BB962C8B-B14F-4D97-AF65-F5344CB8AC3E}">
        <p14:creationId xmlns:p14="http://schemas.microsoft.com/office/powerpoint/2010/main" val="317035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F1E0-C34B-4F2D-B426-C58F4FA5F604}"/>
              </a:ext>
            </a:extLst>
          </p:cNvPr>
          <p:cNvSpPr>
            <a:spLocks noGrp="1"/>
          </p:cNvSpPr>
          <p:nvPr>
            <p:ph type="title"/>
          </p:nvPr>
        </p:nvSpPr>
        <p:spPr>
          <a:xfrm>
            <a:off x="913794" y="181898"/>
            <a:ext cx="10353761" cy="747252"/>
          </a:xfrm>
        </p:spPr>
        <p:txBody>
          <a:bodyPr/>
          <a:lstStyle/>
          <a:p>
            <a:r>
              <a:rPr lang="en-US" dirty="0"/>
              <a:t>Requesting bar authority </a:t>
            </a:r>
          </a:p>
        </p:txBody>
      </p:sp>
      <p:sp>
        <p:nvSpPr>
          <p:cNvPr id="3" name="Content Placeholder 2">
            <a:extLst>
              <a:ext uri="{FF2B5EF4-FFF2-40B4-BE49-F238E27FC236}">
                <a16:creationId xmlns:a16="http://schemas.microsoft.com/office/drawing/2014/main" id="{D1E8A646-2166-4D1B-BEF2-7B9152F30186}"/>
              </a:ext>
            </a:extLst>
          </p:cNvPr>
          <p:cNvSpPr>
            <a:spLocks noGrp="1"/>
          </p:cNvSpPr>
          <p:nvPr>
            <p:ph idx="1"/>
          </p:nvPr>
        </p:nvSpPr>
        <p:spPr>
          <a:xfrm>
            <a:off x="913794" y="1063678"/>
            <a:ext cx="10353762" cy="2726658"/>
          </a:xfrm>
        </p:spPr>
        <p:txBody>
          <a:bodyPr/>
          <a:lstStyle/>
          <a:p>
            <a:r>
              <a:rPr lang="en-US" dirty="0"/>
              <a:t>DFA issues guidance to agencies in the fall for submitting BAR authority requests to be considered for inclusion in next session’s GAA</a:t>
            </a:r>
          </a:p>
          <a:p>
            <a:r>
              <a:rPr lang="en-US" dirty="0"/>
              <a:t>Submit language requests with short justification to both DFA and LFC</a:t>
            </a:r>
          </a:p>
          <a:p>
            <a:r>
              <a:rPr lang="en-US" dirty="0"/>
              <a:t>DFA and LFC recommend BAR authority for inclusion, LFC drafts bill.  Opportunities for negotiation / revision during House and Senate process</a:t>
            </a:r>
          </a:p>
          <a:p>
            <a:r>
              <a:rPr lang="en-US" dirty="0"/>
              <a:t>Note that program transfer authority, even if specific, is difficult to get approved </a:t>
            </a:r>
          </a:p>
        </p:txBody>
      </p:sp>
      <p:pic>
        <p:nvPicPr>
          <p:cNvPr id="5" name="Picture 4" descr="A screenshot of a cell phone&#10;&#10;Description automatically generated">
            <a:extLst>
              <a:ext uri="{FF2B5EF4-FFF2-40B4-BE49-F238E27FC236}">
                <a16:creationId xmlns:a16="http://schemas.microsoft.com/office/drawing/2014/main" id="{BCEDB103-DC50-4AFD-B336-EEB43AE76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96" y="3790336"/>
            <a:ext cx="7646382" cy="3033535"/>
          </a:xfrm>
          <a:prstGeom prst="rect">
            <a:avLst/>
          </a:prstGeom>
        </p:spPr>
      </p:pic>
      <p:sp>
        <p:nvSpPr>
          <p:cNvPr id="4" name="Slide Number Placeholder 3">
            <a:extLst>
              <a:ext uri="{FF2B5EF4-FFF2-40B4-BE49-F238E27FC236}">
                <a16:creationId xmlns:a16="http://schemas.microsoft.com/office/drawing/2014/main" id="{C9834B14-0D4A-4691-9555-D5420AA1D08B}"/>
              </a:ext>
            </a:extLst>
          </p:cNvPr>
          <p:cNvSpPr>
            <a:spLocks noGrp="1"/>
          </p:cNvSpPr>
          <p:nvPr>
            <p:ph type="sldNum" sz="quarter" idx="12"/>
          </p:nvPr>
        </p:nvSpPr>
        <p:spPr/>
        <p:txBody>
          <a:bodyPr/>
          <a:lstStyle/>
          <a:p>
            <a:fld id="{3DB8F2AD-56CF-4180-9E23-470176CF500C}" type="slidenum">
              <a:rPr lang="en-US" smtClean="0"/>
              <a:t>9</a:t>
            </a:fld>
            <a:endParaRPr lang="en-US"/>
          </a:p>
        </p:txBody>
      </p:sp>
    </p:spTree>
    <p:extLst>
      <p:ext uri="{BB962C8B-B14F-4D97-AF65-F5344CB8AC3E}">
        <p14:creationId xmlns:p14="http://schemas.microsoft.com/office/powerpoint/2010/main" val="383379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FFFFFF"/>
      </a:dk1>
      <a:lt1>
        <a:sysClr val="window" lastClr="000000"/>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BB4573CE7E7748835A1692AB0B37B1" ma:contentTypeVersion="9" ma:contentTypeDescription="Create a new document." ma:contentTypeScope="" ma:versionID="eea773aaa49d2e5bb66eccb3eb3c1806">
  <xsd:schema xmlns:xsd="http://www.w3.org/2001/XMLSchema" xmlns:xs="http://www.w3.org/2001/XMLSchema" xmlns:p="http://schemas.microsoft.com/office/2006/metadata/properties" xmlns:ns2="818dc727-8c08-46ce-877c-be860f388b89" xmlns:ns3="99f6ec69-0d2e-470e-abce-bda4b6434456" targetNamespace="http://schemas.microsoft.com/office/2006/metadata/properties" ma:root="true" ma:fieldsID="f32b1e58d481f0dec78a750ce3f72d85" ns2:_="" ns3:_="">
    <xsd:import namespace="818dc727-8c08-46ce-877c-be860f388b89"/>
    <xsd:import namespace="99f6ec69-0d2e-470e-abce-bda4b64344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dc727-8c08-46ce-877c-be860f388b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f6ec69-0d2e-470e-abce-bda4b64344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23B8D9-7CFF-4D15-87CF-6C703ADB5E38}"/>
</file>

<file path=customXml/itemProps2.xml><?xml version="1.0" encoding="utf-8"?>
<ds:datastoreItem xmlns:ds="http://schemas.openxmlformats.org/officeDocument/2006/customXml" ds:itemID="{C802CCD0-8C0A-4836-87AD-8D9523DA04EC}"/>
</file>

<file path=customXml/itemProps3.xml><?xml version="1.0" encoding="utf-8"?>
<ds:datastoreItem xmlns:ds="http://schemas.openxmlformats.org/officeDocument/2006/customXml" ds:itemID="{4FB749DA-94EB-4957-A867-8D054B5EAEAA}"/>
</file>

<file path=docProps/app.xml><?xml version="1.0" encoding="utf-8"?>
<Properties xmlns="http://schemas.openxmlformats.org/officeDocument/2006/extended-properties" xmlns:vt="http://schemas.openxmlformats.org/officeDocument/2006/docPropsVTypes">
  <Template>Damask</Template>
  <TotalTime>764</TotalTime>
  <Words>2408</Words>
  <Application>Microsoft Office PowerPoint</Application>
  <PresentationFormat>Widescreen</PresentationFormat>
  <Paragraphs>219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Bookman Old Style</vt:lpstr>
      <vt:lpstr>Calibri</vt:lpstr>
      <vt:lpstr>Rockwell</vt:lpstr>
      <vt:lpstr>Damask</vt:lpstr>
      <vt:lpstr>Budget Boot camp module 2: budget management documents</vt:lpstr>
      <vt:lpstr>Module overview</vt:lpstr>
      <vt:lpstr>Submission process for BARs, OPBUD-4s and BRFs</vt:lpstr>
      <vt:lpstr>SBD review process</vt:lpstr>
      <vt:lpstr>Budget adjustment requests (BARs)</vt:lpstr>
      <vt:lpstr>Statutory authority for bars</vt:lpstr>
      <vt:lpstr>Gaa authority for bars</vt:lpstr>
      <vt:lpstr>Gaa authority for bars </vt:lpstr>
      <vt:lpstr>Requesting bar authority </vt:lpstr>
      <vt:lpstr>Components of a complete bar</vt:lpstr>
      <vt:lpstr>Completing the bar form</vt:lpstr>
      <vt:lpstr>Completing the bar form</vt:lpstr>
      <vt:lpstr>Completing the bar narrative</vt:lpstr>
      <vt:lpstr>Completing the bar journals</vt:lpstr>
      <vt:lpstr>Backup for federal increase bars</vt:lpstr>
      <vt:lpstr>Backup for other increase bars</vt:lpstr>
      <vt:lpstr>Backup for transfer bars</vt:lpstr>
      <vt:lpstr>Bar 10 day waiver process</vt:lpstr>
      <vt:lpstr>Budgeting nonrecurring appropriations: OPBUd-4s</vt:lpstr>
      <vt:lpstr>Components of a complete opbud-4</vt:lpstr>
      <vt:lpstr>Completing the OPBud-4 form </vt:lpstr>
      <vt:lpstr>Completing the opbud-4 form</vt:lpstr>
      <vt:lpstr>Completing the allotment form</vt:lpstr>
      <vt:lpstr>Special appropriation reauthorizations</vt:lpstr>
      <vt:lpstr>Companion bars and opbud-4s</vt:lpstr>
      <vt:lpstr>Budget reallocation forms (brfs)</vt:lpstr>
      <vt:lpstr>Completing the brf form</vt:lpstr>
      <vt:lpstr>End of module 3 – budget management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Boot camp module 3: budget management documents</dc:title>
  <dc:creator>Andy Miner</dc:creator>
  <cp:lastModifiedBy>Miner, Andrew, DFA</cp:lastModifiedBy>
  <cp:revision>54</cp:revision>
  <dcterms:created xsi:type="dcterms:W3CDTF">2020-08-26T21:53:48Z</dcterms:created>
  <dcterms:modified xsi:type="dcterms:W3CDTF">2021-06-02T15:11:08Z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0x010100D5BB4573CE7E7748835A1692AB0B37B1</vt:lpwstr>
  </property>
</Properties>
</file>