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31"/>
  </p:notesMasterIdLst>
  <p:sldIdLst>
    <p:sldId id="257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82" r:id="rId24"/>
    <p:sldId id="276" r:id="rId25"/>
    <p:sldId id="277" r:id="rId26"/>
    <p:sldId id="278" r:id="rId27"/>
    <p:sldId id="279" r:id="rId28"/>
    <p:sldId id="283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02EA-F431-493A-8572-8FA8BB41885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802E-752A-4BBF-AAFA-61023BC15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5C32-CDCA-4CDA-B8FF-8EC77F80ECF4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4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FB28-C649-4008-AC30-187804AF1AF4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7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F79D8-C603-4D2D-BA54-CB49ABFF4196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5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687-9D29-482B-8639-41EF9D7C7240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425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C666-314F-4CF5-AC5C-A6816183FEC0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323A-68A8-45CB-A0BD-DA0319DF9E28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4BCD-F9EC-4C65-97FA-7E9C09AFE857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9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FDBF-83B4-4E77-A2BC-8930CDD2C093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4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DC99-D625-426B-8F99-48E5B2AF80EF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BA26-3392-4C5E-A65F-31F4E56929CE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0941-92D8-407A-A26B-095E0B244625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4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7ED0-FEF0-462D-84D2-AC4252B0F2DE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5AA4-0517-4FD5-ADFA-0695624594CF}" type="datetime1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519-054B-421B-9393-39B35509A82F}" type="datetime1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28D-0CE4-47BC-9A18-3E064779C28D}" type="datetime1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7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3EE5-342E-4909-9284-9794C0685EC9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72B-DFA3-4683-9329-2E8F4FD445D2}" type="datetime1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1F76C-62ED-402F-A8C3-68199109DE28}" type="datetime1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0732-33A9-4F6C-A2AA-1288077D4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0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ndrew.miner@state.nm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en/view-image.php?image=240720&amp;picture=erro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538B-DCF9-4BDF-BAFC-B9ECF96D7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048" y="464575"/>
            <a:ext cx="9908473" cy="1437814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Boot camp module 3:</a:t>
            </a:r>
            <a:br>
              <a:rPr lang="en-US" dirty="0"/>
            </a:br>
            <a:r>
              <a:rPr lang="en-US" dirty="0"/>
              <a:t>The share system for budget analysts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7B32B-F86E-4BAE-8A67-A0472CD3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048" y="4127731"/>
            <a:ext cx="9908473" cy="1655762"/>
          </a:xfrm>
        </p:spPr>
        <p:txBody>
          <a:bodyPr/>
          <a:lstStyle/>
          <a:p>
            <a:r>
              <a:rPr lang="en-US" dirty="0"/>
              <a:t>Dr. Andrew Miner, DPA</a:t>
            </a:r>
          </a:p>
          <a:p>
            <a:r>
              <a:rPr lang="en-US" dirty="0"/>
              <a:t>Acting Deputy Director, State Budget Division</a:t>
            </a:r>
          </a:p>
          <a:p>
            <a:r>
              <a:rPr lang="en-US" dirty="0">
                <a:hlinkClick r:id="rId2"/>
              </a:rPr>
              <a:t>andrew.miner@state.nm.us</a:t>
            </a:r>
            <a:r>
              <a:rPr lang="en-US" dirty="0"/>
              <a:t>, 827-3812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1D75BF-FE88-4592-B3A0-F30E159D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1" y="2082966"/>
            <a:ext cx="1845165" cy="18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8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89CA-A19F-4762-94AB-8C552C97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0387"/>
            <a:ext cx="10353761" cy="953729"/>
          </a:xfrm>
        </p:spPr>
        <p:txBody>
          <a:bodyPr/>
          <a:lstStyle/>
          <a:p>
            <a:r>
              <a:rPr lang="en-US" dirty="0"/>
              <a:t>Budget lines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DCB64-261E-4BC6-8D96-EB4EC9591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24116"/>
            <a:ext cx="10722682" cy="4704736"/>
          </a:xfrm>
        </p:spPr>
        <p:txBody>
          <a:bodyPr>
            <a:normAutofit/>
          </a:bodyPr>
          <a:lstStyle/>
          <a:p>
            <a:r>
              <a:rPr lang="en-US" dirty="0"/>
              <a:t>Amount</a:t>
            </a:r>
          </a:p>
          <a:p>
            <a:pPr lvl="1"/>
            <a:r>
              <a:rPr lang="en-US" dirty="0"/>
              <a:t>Enter amounts in whole numbers, not rounded</a:t>
            </a:r>
          </a:p>
          <a:p>
            <a:pPr lvl="1"/>
            <a:r>
              <a:rPr lang="en-US" dirty="0"/>
              <a:t>Enter reductions as negative numbers</a:t>
            </a:r>
          </a:p>
          <a:p>
            <a:pPr lvl="1"/>
            <a:r>
              <a:rPr lang="en-US" dirty="0"/>
              <a:t>Positive numbers will show as credits below, negative as debits</a:t>
            </a:r>
          </a:p>
          <a:p>
            <a:pPr lvl="1"/>
            <a:r>
              <a:rPr lang="en-US" dirty="0"/>
              <a:t>Be sure that debits and credits equal on transfer journals</a:t>
            </a:r>
          </a:p>
          <a:p>
            <a:r>
              <a:rPr lang="en-US" dirty="0"/>
              <a:t>Click the + under the lines to create a new line and copy the info down, adjust as needed</a:t>
            </a:r>
          </a:p>
          <a:p>
            <a:r>
              <a:rPr lang="en-US" dirty="0"/>
              <a:t>Saving and Submitting</a:t>
            </a:r>
          </a:p>
          <a:p>
            <a:pPr lvl="1"/>
            <a:r>
              <a:rPr lang="en-US" dirty="0"/>
              <a:t>Click Save below to save journal and give it a number if you didn’t give it a custom one</a:t>
            </a:r>
          </a:p>
          <a:p>
            <a:pPr lvl="1"/>
            <a:r>
              <a:rPr lang="en-US" dirty="0"/>
              <a:t>In drop down menu above lines, click Submit Journal and Process (Submit for Approval checkbox should auto-populate)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E5093-1E51-4618-B70E-D77C2D8A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4014-C73A-44A4-97A6-F36B1A8C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403129"/>
            <a:ext cx="11651226" cy="850490"/>
          </a:xfrm>
        </p:spPr>
        <p:txBody>
          <a:bodyPr/>
          <a:lstStyle/>
          <a:p>
            <a:r>
              <a:rPr lang="en-US" dirty="0"/>
              <a:t>routing and Posting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D85C-DC2D-4427-B57D-A815BB604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53619"/>
            <a:ext cx="10353762" cy="4866962"/>
          </a:xfrm>
        </p:spPr>
        <p:txBody>
          <a:bodyPr/>
          <a:lstStyle/>
          <a:p>
            <a:r>
              <a:rPr lang="en-US" dirty="0"/>
              <a:t>Level 1: When the journal creator submits a journal it should be routed to the next level of approver at the agency</a:t>
            </a:r>
          </a:p>
          <a:p>
            <a:r>
              <a:rPr lang="en-US" dirty="0"/>
              <a:t>Level 2 Agency Approval</a:t>
            </a:r>
          </a:p>
          <a:p>
            <a:pPr lvl="1"/>
            <a:r>
              <a:rPr lang="en-US" dirty="0"/>
              <a:t>AGY entry type: authority to approve in queue and post journal (click on Post Journal and Process in lines tab)</a:t>
            </a:r>
          </a:p>
          <a:p>
            <a:pPr lvl="1"/>
            <a:r>
              <a:rPr lang="en-US" dirty="0"/>
              <a:t>Other entry types: authority to approve in queue which submits to DFA</a:t>
            </a:r>
          </a:p>
          <a:p>
            <a:r>
              <a:rPr lang="en-US" dirty="0"/>
              <a:t>Level 3 DFA Approval</a:t>
            </a:r>
          </a:p>
          <a:p>
            <a:pPr lvl="1"/>
            <a:r>
              <a:rPr lang="en-US" dirty="0"/>
              <a:t>Authority to approve in queue and post journal</a:t>
            </a:r>
          </a:p>
          <a:p>
            <a:pPr lvl="1"/>
            <a:r>
              <a:rPr lang="en-US" dirty="0"/>
              <a:t>Agencies should never attempt to post own journals that are not AGY entry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FF2C-DBC1-4FD3-8383-7C8FFA69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4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C56C-9356-49A2-B65A-F4A004F7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90052"/>
            <a:ext cx="10353761" cy="776748"/>
          </a:xfrm>
        </p:spPr>
        <p:txBody>
          <a:bodyPr/>
          <a:lstStyle/>
          <a:p>
            <a:r>
              <a:rPr lang="en-US" dirty="0"/>
              <a:t>Journal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4C2F-5C02-49F8-8076-E84552832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209367"/>
            <a:ext cx="11061290" cy="50586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Generally the only errors SHARE will identify when you are creating a journal is if you try to enter an invalid value in a certain field</a:t>
            </a:r>
          </a:p>
          <a:p>
            <a:pPr lvl="1"/>
            <a:r>
              <a:rPr lang="en-US" dirty="0"/>
              <a:t>If you are certain the value is correct (such as a certain class code), contact your SBD analyst – may need to be activated </a:t>
            </a:r>
          </a:p>
          <a:p>
            <a:r>
              <a:rPr lang="en-US" dirty="0"/>
              <a:t>SHARE </a:t>
            </a:r>
            <a:r>
              <a:rPr lang="en-US" b="1" u="sng" dirty="0"/>
              <a:t>does not</a:t>
            </a:r>
            <a:r>
              <a:rPr lang="en-US" b="1" dirty="0"/>
              <a:t> </a:t>
            </a:r>
            <a:r>
              <a:rPr lang="en-US" dirty="0"/>
              <a:t>check journals against available budget until posting is attempted – please ensure accuracy of journal and prevent activities from hitting budget until posted</a:t>
            </a:r>
          </a:p>
          <a:p>
            <a:r>
              <a:rPr lang="en-US" dirty="0"/>
              <a:t>Most common journal errors encountered by SBD when posting</a:t>
            </a:r>
          </a:p>
          <a:p>
            <a:pPr lvl="1"/>
            <a:r>
              <a:rPr lang="en-US" dirty="0"/>
              <a:t>Details found by clicking on Error next to Budget Header Status</a:t>
            </a:r>
          </a:p>
          <a:p>
            <a:pPr lvl="1"/>
            <a:r>
              <a:rPr lang="en-US" dirty="0"/>
              <a:t>Child Exceed Parent: DEPT level budget was not reduced before attempting to reduce APROP_P budget</a:t>
            </a:r>
          </a:p>
          <a:p>
            <a:pPr lvl="1"/>
            <a:r>
              <a:rPr lang="en-US" dirty="0"/>
              <a:t>Exceeds Budget Tolerance: Not enough available budget to reduce by journal amount</a:t>
            </a:r>
          </a:p>
          <a:p>
            <a:pPr lvl="1"/>
            <a:r>
              <a:rPr lang="en-US" dirty="0"/>
              <a:t>Value not at CF Level: Some sort of incorrect entry in account, department, class field that SHARE didn’t pick up on initially (for example, revenue accounts entered in APROP_P journal)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A855E-0ED0-41AB-965F-D0C638A3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9257C-956F-4964-ACA2-1C7E1DDF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04829" y="0"/>
            <a:ext cx="1925451" cy="13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7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9A52-EAAB-4674-86F9-236F18FD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4416"/>
            <a:ext cx="11208775" cy="884903"/>
          </a:xfrm>
        </p:spPr>
        <p:txBody>
          <a:bodyPr>
            <a:normAutofit/>
          </a:bodyPr>
          <a:lstStyle/>
          <a:p>
            <a:r>
              <a:rPr lang="en-US" dirty="0"/>
              <a:t>Establishing department level budgets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3A4C6-DD94-472A-91CF-08D4CA3AB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01331"/>
            <a:ext cx="10353762" cy="38001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Lower-level budgets using 10 digit department codes that roll up to P-code budget, used by larger agencies to subdivide their budgets.   No revenue budget.</a:t>
            </a:r>
          </a:p>
          <a:p>
            <a:pPr lvl="1"/>
            <a:r>
              <a:rPr lang="en-US" dirty="0"/>
              <a:t>Not controlled by SBD except to check that a department level budget is reduced before an APROP_P level category transfer BAR</a:t>
            </a:r>
          </a:p>
          <a:p>
            <a:r>
              <a:rPr lang="en-US" dirty="0"/>
              <a:t>Agencies may create journals in SHARE to set up these budgets and post with 7/1 effective date after SBD has posted APROP_P level budget journals for new FY</a:t>
            </a:r>
          </a:p>
          <a:p>
            <a:r>
              <a:rPr lang="en-US" dirty="0"/>
              <a:t>Ledger group DEPT, Entry Type AGY.</a:t>
            </a:r>
          </a:p>
          <a:p>
            <a:r>
              <a:rPr lang="en-US" dirty="0"/>
              <a:t>Account should be expenditure categories</a:t>
            </a:r>
          </a:p>
          <a:p>
            <a:r>
              <a:rPr lang="en-US" dirty="0"/>
              <a:t>Same class and </a:t>
            </a:r>
            <a:r>
              <a:rPr lang="en-US" dirty="0" err="1"/>
              <a:t>budref</a:t>
            </a:r>
            <a:r>
              <a:rPr lang="en-US" dirty="0"/>
              <a:t> as current FY recurring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8DFB2-9002-4134-AC16-8AB6D80C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2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A0B7-3F90-497D-B5E0-37F7DFC3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97" y="181898"/>
            <a:ext cx="11041823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level budget journal example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01E62-5184-4ECA-A5B7-3187932DD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82" y="943898"/>
            <a:ext cx="8192643" cy="2695951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F7E712-C7AC-4B15-8A01-40CDD9805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82" y="3903795"/>
            <a:ext cx="9173855" cy="2648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FE49DD-E045-45D1-9024-A2BF7E16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6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C42A-8A25-4348-A3B2-CCF90340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545"/>
            <a:ext cx="10353761" cy="1036735"/>
          </a:xfrm>
        </p:spPr>
        <p:txBody>
          <a:bodyPr/>
          <a:lstStyle/>
          <a:p>
            <a:r>
              <a:rPr lang="en-US" dirty="0" err="1"/>
              <a:t>chartfield</a:t>
            </a:r>
            <a:r>
              <a:rPr lang="en-US" dirty="0"/>
              <a:t> requests, department and fund maintenance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5339-FFC2-4C9F-AD69-4F1F7E961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36320"/>
            <a:ext cx="10545702" cy="33773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Used to establish new fund, inactivate fund, create new department code, change accounting structure, etc.</a:t>
            </a:r>
          </a:p>
          <a:p>
            <a:r>
              <a:rPr lang="en-US" dirty="0"/>
              <a:t>Reviewed and approved by both FCD and SBD</a:t>
            </a:r>
          </a:p>
          <a:p>
            <a:r>
              <a:rPr lang="en-US" dirty="0"/>
              <a:t>Find in SHARE: Setup Financial Supply Chain &gt; Common Definitions &gt; Design </a:t>
            </a:r>
            <a:r>
              <a:rPr lang="en-US" dirty="0" err="1"/>
              <a:t>Chartfields</a:t>
            </a:r>
            <a:r>
              <a:rPr lang="en-US" dirty="0"/>
              <a:t> &gt; Define Values &gt; </a:t>
            </a:r>
            <a:r>
              <a:rPr lang="en-US" dirty="0" err="1"/>
              <a:t>Chartfield</a:t>
            </a:r>
            <a:r>
              <a:rPr lang="en-US" dirty="0"/>
              <a:t> Request</a:t>
            </a:r>
          </a:p>
          <a:p>
            <a:r>
              <a:rPr lang="en-US" dirty="0"/>
              <a:t>Complete and attach appropriate Fund or Department Maintenance Form, ensure info on the form matches info entered in SHARE. Forms on FCD website.</a:t>
            </a:r>
          </a:p>
          <a:p>
            <a:r>
              <a:rPr lang="en-US" dirty="0"/>
              <a:t>For more assistance contact your SBD analyst, FCD or the SHARE Help Desk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1F81D-369C-411F-BF33-59EE14BA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43DFE3-4825-4468-984E-2E872ED63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97" y="4282663"/>
            <a:ext cx="6443624" cy="25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AAD6-A934-4C8B-83E9-59CBD28A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644013"/>
          </a:xfrm>
        </p:spPr>
        <p:txBody>
          <a:bodyPr/>
          <a:lstStyle/>
          <a:p>
            <a:r>
              <a:rPr lang="en-US" dirty="0"/>
              <a:t>budget overview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A3032-686E-4979-A750-A5B6F16E8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191" y="617848"/>
            <a:ext cx="10353762" cy="1430593"/>
          </a:xfrm>
        </p:spPr>
        <p:txBody>
          <a:bodyPr/>
          <a:lstStyle/>
          <a:p>
            <a:r>
              <a:rPr lang="en-US" dirty="0"/>
              <a:t>Navigator &gt; Commitment Control &gt; Review Budget Activities &gt; Budget Overview </a:t>
            </a:r>
          </a:p>
          <a:p>
            <a:r>
              <a:rPr lang="en-US" dirty="0"/>
              <a:t>Shows budget, expense, encumbrances for a P-code or other budget for certain number of FYs in selected ledger group 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F807284-82B8-4A39-8133-9F327596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98" y="1862461"/>
            <a:ext cx="8821397" cy="49666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29CBA-C8D0-4016-8498-C9C2C060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811A-F54B-426D-80A2-2AEDC82E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49045"/>
            <a:ext cx="10353761" cy="717755"/>
          </a:xfrm>
        </p:spPr>
        <p:txBody>
          <a:bodyPr/>
          <a:lstStyle/>
          <a:p>
            <a:r>
              <a:rPr lang="en-US" dirty="0"/>
              <a:t>Budget overview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AB30-9618-4D5E-A3F0-94234B36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38866"/>
            <a:ext cx="10353762" cy="4645740"/>
          </a:xfrm>
        </p:spPr>
        <p:txBody>
          <a:bodyPr>
            <a:normAutofit/>
          </a:bodyPr>
          <a:lstStyle/>
          <a:p>
            <a:r>
              <a:rPr lang="en-US" dirty="0"/>
              <a:t>Ledger Group: Can look at expenditure or revenue budget, select Detail if you want to see expenditures at 6 digit line item level</a:t>
            </a:r>
          </a:p>
          <a:p>
            <a:r>
              <a:rPr lang="en-US" dirty="0"/>
              <a:t>Type of Calendar: generally use Summary Accounting Period</a:t>
            </a:r>
          </a:p>
          <a:p>
            <a:r>
              <a:rPr lang="en-US" dirty="0"/>
              <a:t>Calendar ID: SM. Note if pulling up by FY, enter 1 in both period fields</a:t>
            </a:r>
          </a:p>
          <a:p>
            <a:r>
              <a:rPr lang="en-US" dirty="0" err="1"/>
              <a:t>Chartfield</a:t>
            </a:r>
            <a:r>
              <a:rPr lang="en-US" dirty="0"/>
              <a:t> Criteria</a:t>
            </a:r>
          </a:p>
          <a:p>
            <a:pPr lvl="1"/>
            <a:r>
              <a:rPr lang="en-US" dirty="0"/>
              <a:t>Leave % in any fields that you want to return all possible values (no filter)</a:t>
            </a:r>
          </a:p>
          <a:p>
            <a:pPr lvl="1"/>
            <a:r>
              <a:rPr lang="en-US" dirty="0"/>
              <a:t>Enter same value in From and To fields if you only want results for that value</a:t>
            </a:r>
          </a:p>
          <a:p>
            <a:pPr lvl="1"/>
            <a:r>
              <a:rPr lang="en-US" dirty="0"/>
              <a:t>Account: enter range of accounts you want depending on report’s ledger group</a:t>
            </a:r>
          </a:p>
          <a:p>
            <a:pPr lvl="1"/>
            <a:r>
              <a:rPr lang="en-US" dirty="0"/>
              <a:t>Dept: could be P-code, Z-code, 10 digit code, etc.</a:t>
            </a:r>
          </a:p>
          <a:p>
            <a:r>
              <a:rPr lang="en-US" dirty="0"/>
              <a:t>Click on Search button near top of report to run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498A6-42CB-45DD-B491-2D8419FD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9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D909-919C-4302-AFCF-912FC541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67149"/>
            <a:ext cx="10353761" cy="599768"/>
          </a:xfrm>
        </p:spPr>
        <p:txBody>
          <a:bodyPr/>
          <a:lstStyle/>
          <a:p>
            <a:r>
              <a:rPr lang="en-US" dirty="0"/>
              <a:t>budget overview report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4EC051-C81D-4707-9241-C9227198F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3" y="1178588"/>
            <a:ext cx="9814271" cy="324951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CA2D21-D58F-4F53-9ADD-A45C7B8088CF}"/>
              </a:ext>
            </a:extLst>
          </p:cNvPr>
          <p:cNvSpPr txBox="1">
            <a:spLocks/>
          </p:cNvSpPr>
          <p:nvPr/>
        </p:nvSpPr>
        <p:spPr>
          <a:xfrm>
            <a:off x="913794" y="4678821"/>
            <a:ext cx="9780038" cy="898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download results into Excel using button at right above results lines, so you can manipulate data, create pivot tables, etc.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76AD16-A833-4B1D-A36B-03880E9C06F9}"/>
              </a:ext>
            </a:extLst>
          </p:cNvPr>
          <p:cNvSpPr/>
          <p:nvPr/>
        </p:nvSpPr>
        <p:spPr>
          <a:xfrm>
            <a:off x="9939246" y="3561735"/>
            <a:ext cx="546857" cy="4190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88A3C-A150-4A83-9964-E6EDEA58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DA40-CC22-4A8A-AE74-3B730715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86813"/>
            <a:ext cx="10353761" cy="879987"/>
          </a:xfrm>
        </p:spPr>
        <p:txBody>
          <a:bodyPr/>
          <a:lstStyle/>
          <a:p>
            <a:r>
              <a:rPr lang="en-US" dirty="0"/>
              <a:t>Trial balance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67D84-8798-4860-A817-822598E79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0"/>
            <a:ext cx="10353762" cy="1514168"/>
          </a:xfrm>
        </p:spPr>
        <p:txBody>
          <a:bodyPr/>
          <a:lstStyle/>
          <a:p>
            <a:r>
              <a:rPr lang="en-US" dirty="0"/>
              <a:t>Useful for tracking revenue and expenditure history of funds, getting fund balance of special revenue funds for BARs and budgeting purposes</a:t>
            </a:r>
          </a:p>
          <a:p>
            <a:r>
              <a:rPr lang="en-US" dirty="0"/>
              <a:t>Navigator &gt; General Ledger &gt; General Reports &gt; NMS Trial Balance Fund/Account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E8EF92-C22F-4B5D-9010-162948796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0" y="2476037"/>
            <a:ext cx="8033537" cy="37077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A1B2C-CB2A-4584-8FAF-416A8FCB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4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27C9-7D3F-45FF-A311-93DA88B0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67146"/>
            <a:ext cx="10353761" cy="703005"/>
          </a:xfrm>
        </p:spPr>
        <p:txBody>
          <a:bodyPr/>
          <a:lstStyle/>
          <a:p>
            <a:r>
              <a:rPr lang="en-US" dirty="0"/>
              <a:t>Module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9A187-88E1-49EE-AB17-B7714F1A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73394"/>
            <a:ext cx="10353762" cy="481780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Creating budget journals in SHARE – Types, components and process</a:t>
            </a:r>
          </a:p>
          <a:p>
            <a:pPr lvl="1"/>
            <a:r>
              <a:rPr lang="en-US" dirty="0"/>
              <a:t>Demonstration in SHARE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Other processes in SHARE: Routing and posting journals, department level budgets, </a:t>
            </a:r>
            <a:r>
              <a:rPr lang="en-US" dirty="0" err="1"/>
              <a:t>chartfield</a:t>
            </a:r>
            <a:r>
              <a:rPr lang="en-US" dirty="0"/>
              <a:t> requests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Useful budget/financial reports generated from SHARE</a:t>
            </a:r>
          </a:p>
          <a:p>
            <a:pPr lvl="1"/>
            <a:r>
              <a:rPr lang="en-US" dirty="0"/>
              <a:t>Background and demonstration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Applications of information pulled from SHARE</a:t>
            </a:r>
          </a:p>
          <a:p>
            <a:pPr lvl="1"/>
            <a:r>
              <a:rPr lang="en-US" dirty="0"/>
              <a:t>Completing budget projections</a:t>
            </a:r>
          </a:p>
          <a:p>
            <a:pPr lvl="1"/>
            <a:r>
              <a:rPr lang="en-US" dirty="0"/>
              <a:t>50% rule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29B7B-B6FA-4151-8403-4B2477B2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7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356F-84BA-48D0-AEC3-AA2502A1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37647"/>
            <a:ext cx="10353761" cy="673510"/>
          </a:xfrm>
        </p:spPr>
        <p:txBody>
          <a:bodyPr/>
          <a:lstStyle/>
          <a:p>
            <a:r>
              <a:rPr lang="en-US" dirty="0"/>
              <a:t>Trial balance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2D08F-35DE-496E-B0F1-5AC6DA38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033" y="608494"/>
            <a:ext cx="11689660" cy="2362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Enter fund, fiscal year, and accounting period (may specify range of months)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Run, then OK.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Process Monitor, click Refresh until Run Status = Success and Distribution Status = Posted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Report Manager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BF09BD-9B16-4C19-9A2D-FF3FDB56A248}"/>
              </a:ext>
            </a:extLst>
          </p:cNvPr>
          <p:cNvSpPr txBox="1">
            <a:spLocks/>
          </p:cNvSpPr>
          <p:nvPr/>
        </p:nvSpPr>
        <p:spPr>
          <a:xfrm>
            <a:off x="275033" y="5236784"/>
            <a:ext cx="3010608" cy="101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on report in Excel format on left 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842679-9E84-447E-9681-1320FE015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5" y="2552606"/>
            <a:ext cx="8440328" cy="232442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05B67B-A323-492A-952F-DF25DFC76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41" y="4914806"/>
            <a:ext cx="6925642" cy="18766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2F615-CA53-49B9-A5B5-EB2D1D09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64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58B7-79CC-4C66-8251-7882AF02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87" y="10867"/>
            <a:ext cx="10796425" cy="1326321"/>
          </a:xfrm>
        </p:spPr>
        <p:txBody>
          <a:bodyPr/>
          <a:lstStyle/>
          <a:p>
            <a:r>
              <a:rPr lang="en-US" dirty="0"/>
              <a:t>Trial balance report – result in excel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9B8E58-A271-41ED-8256-B953EB617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51" y="1337188"/>
            <a:ext cx="7406099" cy="459651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F9E22-F954-4867-B007-358DE563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27B92-353B-4001-B0D7-44AE31D3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46" y="211394"/>
            <a:ext cx="10780859" cy="747252"/>
          </a:xfrm>
        </p:spPr>
        <p:txBody>
          <a:bodyPr/>
          <a:lstStyle/>
          <a:p>
            <a:r>
              <a:rPr lang="en-US" dirty="0"/>
              <a:t>Single year </a:t>
            </a:r>
            <a:r>
              <a:rPr lang="en-US" dirty="0" err="1"/>
              <a:t>Cafr</a:t>
            </a:r>
            <a:r>
              <a:rPr lang="en-US" dirty="0"/>
              <a:t> budget status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3CA92-2E5D-468F-8AA8-9B8BBB78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16" y="929150"/>
            <a:ext cx="11374436" cy="3695136"/>
          </a:xfrm>
        </p:spPr>
        <p:txBody>
          <a:bodyPr/>
          <a:lstStyle/>
          <a:p>
            <a:r>
              <a:rPr lang="en-US" dirty="0"/>
              <a:t>Navigator &gt; Commitment Control &gt; Budget Reports &gt; Budget Status</a:t>
            </a:r>
          </a:p>
          <a:p>
            <a:r>
              <a:rPr lang="en-US" dirty="0"/>
              <a:t>Select </a:t>
            </a:r>
            <a:r>
              <a:rPr lang="en-US" dirty="0" err="1"/>
              <a:t>chartfields</a:t>
            </a:r>
            <a:r>
              <a:rPr lang="en-US" dirty="0"/>
              <a:t> to include in report, sequence to be ordered in, and range of values for each</a:t>
            </a:r>
          </a:p>
          <a:p>
            <a:r>
              <a:rPr lang="en-US" dirty="0"/>
              <a:t>Follow same Run &gt; Process Monitor &gt; Report Manager sequence as for Trial Balance Report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DA53C1-568F-4FAE-AFC7-2A4C7EF4C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26" y="2518016"/>
            <a:ext cx="7783011" cy="38867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EB74F-E8E8-4FF0-A3E2-65A565E1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490E-5E65-47A8-811F-270B3D31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20878"/>
            <a:ext cx="10353762" cy="7472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Output will be PDF</a:t>
            </a:r>
          </a:p>
          <a:p>
            <a:r>
              <a:rPr lang="en-US" dirty="0"/>
              <a:t>Results tie more closely to </a:t>
            </a:r>
            <a:r>
              <a:rPr lang="en-US" dirty="0" err="1"/>
              <a:t>Geneal</a:t>
            </a:r>
            <a:r>
              <a:rPr lang="en-US" dirty="0"/>
              <a:t> Ledger than Budget Overview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12FD2F-FCE3-4C55-A2E1-073C77F3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1395"/>
            <a:ext cx="10354280" cy="747252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year </a:t>
            </a:r>
            <a:r>
              <a:rPr lang="en-US" dirty="0" err="1"/>
              <a:t>Cafr</a:t>
            </a:r>
            <a:r>
              <a:rPr lang="en-US" dirty="0"/>
              <a:t> budget status report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781F6C2-5D4A-49BB-886E-A4EE162F3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9" y="2176287"/>
            <a:ext cx="11050542" cy="25054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C70883-C35B-4F54-AD9F-CA213276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0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FEE7-82C3-4B3D-8BFC-E3392344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67150"/>
            <a:ext cx="10353761" cy="747252"/>
          </a:xfrm>
        </p:spPr>
        <p:txBody>
          <a:bodyPr/>
          <a:lstStyle/>
          <a:p>
            <a:r>
              <a:rPr lang="en-US" dirty="0"/>
              <a:t>Completing budget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B4AB-2A68-4CD5-896E-5196A2C19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19" y="914402"/>
            <a:ext cx="10530138" cy="4876798"/>
          </a:xfrm>
        </p:spPr>
        <p:txBody>
          <a:bodyPr/>
          <a:lstStyle/>
          <a:p>
            <a:r>
              <a:rPr lang="en-US" dirty="0"/>
              <a:t>Template available on SBD website, Budget Adjustment Requests tab</a:t>
            </a:r>
          </a:p>
          <a:p>
            <a:r>
              <a:rPr lang="en-US" dirty="0"/>
              <a:t>Updated every FY with new account codes and number of salary hours (such as 2,080)</a:t>
            </a:r>
          </a:p>
          <a:p>
            <a:r>
              <a:rPr lang="en-US" dirty="0"/>
              <a:t>Use for budget management and planning during FY</a:t>
            </a:r>
          </a:p>
          <a:p>
            <a:r>
              <a:rPr lang="en-US" dirty="0"/>
              <a:t>Submit to DFA as BAR backup (showing need/effect of BAR) and budget availability for HR actions such as raises or upward reclasses of positions</a:t>
            </a:r>
          </a:p>
          <a:p>
            <a:r>
              <a:rPr lang="en-US" dirty="0"/>
              <a:t>Complete one projection packet per P-code, and different tabs for each funding source within that P-code </a:t>
            </a:r>
          </a:p>
          <a:p>
            <a:r>
              <a:rPr lang="en-US" dirty="0"/>
              <a:t>Category tab is a summary rollup and copies from detail tabs – shouldn’t need to hard type any numbers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FE498-FF2A-4605-9884-5B2A8D35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6 Tips You Need to Get SEM Forecasting Right">
            <a:extLst>
              <a:ext uri="{FF2B5EF4-FFF2-40B4-BE49-F238E27FC236}">
                <a16:creationId xmlns:a16="http://schemas.microsoft.com/office/drawing/2014/main" id="{E9AFCC84-8555-40B4-A88B-171085E8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26" y="4891512"/>
            <a:ext cx="3422054" cy="17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3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527F0-EA8B-4A32-8EBE-AD99A5FE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52401"/>
            <a:ext cx="10353761" cy="747252"/>
          </a:xfrm>
        </p:spPr>
        <p:txBody>
          <a:bodyPr/>
          <a:lstStyle/>
          <a:p>
            <a:r>
              <a:rPr lang="en-US" dirty="0"/>
              <a:t>Completing budget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BB47-EFE5-45CF-B352-C63656018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5" y="815556"/>
            <a:ext cx="10353762" cy="2308123"/>
          </a:xfrm>
        </p:spPr>
        <p:txBody>
          <a:bodyPr/>
          <a:lstStyle/>
          <a:p>
            <a:r>
              <a:rPr lang="en-US" dirty="0"/>
              <a:t>Detail tab</a:t>
            </a:r>
          </a:p>
          <a:p>
            <a:pPr lvl="1"/>
            <a:r>
              <a:rPr lang="en-US" dirty="0"/>
              <a:t>Populate column B with line item budgets, column C with adjustments through BARs</a:t>
            </a:r>
          </a:p>
          <a:p>
            <a:pPr lvl="1"/>
            <a:r>
              <a:rPr lang="en-US" dirty="0"/>
              <a:t>Populate columns E and F with actual expenditures / encumbrances from SHARE reports at detail level</a:t>
            </a:r>
          </a:p>
          <a:p>
            <a:pPr lvl="1"/>
            <a:r>
              <a:rPr lang="en-US" dirty="0"/>
              <a:t>Column I (projected expenditures) in the 200s (PSEB) will populate from data entered on Salary Projections tab.  Manual entry required for 300s, 400s, 500s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9C7B51-F5DD-4A91-9CB6-39F24AFE8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6" y="3123679"/>
            <a:ext cx="10793331" cy="37343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E4717-DF03-4582-B635-A8AA083F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9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1B5B-53C4-4D34-9373-1F88BFBD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20" y="282012"/>
            <a:ext cx="10353761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Completing budget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6E57-C1D7-412A-9D38-D3441077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739212"/>
            <a:ext cx="10623951" cy="5475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Salary Projections tab</a:t>
            </a:r>
          </a:p>
          <a:p>
            <a:pPr lvl="1"/>
            <a:r>
              <a:rPr lang="en-US" dirty="0"/>
              <a:t>Complete each field with current HR data </a:t>
            </a:r>
          </a:p>
          <a:p>
            <a:pPr lvl="1"/>
            <a:r>
              <a:rPr lang="en-US" dirty="0"/>
              <a:t>Class = Exempt, Term, Exempt, Perm F/T, Perm P/T, Temp</a:t>
            </a:r>
          </a:p>
          <a:p>
            <a:pPr lvl="1"/>
            <a:r>
              <a:rPr lang="en-US" dirty="0"/>
              <a:t>Obj Code = job classification</a:t>
            </a:r>
          </a:p>
          <a:p>
            <a:pPr lvl="1"/>
            <a:r>
              <a:rPr lang="en-US" dirty="0"/>
              <a:t>Enter annual salary, hourly wage will </a:t>
            </a:r>
            <a:r>
              <a:rPr lang="en-US" dirty="0" err="1"/>
              <a:t>autopopulate</a:t>
            </a:r>
            <a:endParaRPr lang="en-US" dirty="0"/>
          </a:p>
          <a:p>
            <a:pPr lvl="1"/>
            <a:r>
              <a:rPr lang="en-US" dirty="0"/>
              <a:t>Enter remaining pay hours based on current data and payroll schedule tab</a:t>
            </a:r>
          </a:p>
          <a:p>
            <a:pPr lvl="1"/>
            <a:r>
              <a:rPr lang="en-US" dirty="0"/>
              <a:t>Enter insurance costs per pay period dependent on employee’s insurance plan and salary</a:t>
            </a:r>
          </a:p>
          <a:p>
            <a:pPr lvl="1"/>
            <a:r>
              <a:rPr lang="en-US" dirty="0"/>
              <a:t>Projected remaining costs for each line item will calculate in column S &gt; used for PSEB projections on Detail tab</a:t>
            </a:r>
          </a:p>
          <a:p>
            <a:r>
              <a:rPr lang="en-US" dirty="0"/>
              <a:t>Vacant Positions</a:t>
            </a:r>
          </a:p>
          <a:p>
            <a:pPr lvl="1"/>
            <a:r>
              <a:rPr lang="en-US" dirty="0"/>
              <a:t>Enter remaining work hours based on when you plan to fill position </a:t>
            </a:r>
          </a:p>
          <a:p>
            <a:pPr lvl="1"/>
            <a:r>
              <a:rPr lang="en-US" dirty="0"/>
              <a:t>Enter zero if no plans to fill position</a:t>
            </a:r>
          </a:p>
          <a:p>
            <a:pPr lvl="1"/>
            <a:r>
              <a:rPr lang="en-US" dirty="0"/>
              <a:t>Enter salary based on estimate of what you plan to pay position, use midpoint of salary range if unsure</a:t>
            </a:r>
          </a:p>
          <a:p>
            <a:pPr lvl="1"/>
            <a:r>
              <a:rPr lang="en-US" dirty="0"/>
              <a:t>Use single coverage to estimate insurance costs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E03D0-DF31-44F2-8738-E770C24F3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52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E5E1-B062-4A77-884A-4E25D2C7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570271"/>
          </a:xfrm>
        </p:spPr>
        <p:txBody>
          <a:bodyPr/>
          <a:lstStyle/>
          <a:p>
            <a:r>
              <a:rPr lang="en-US" dirty="0"/>
              <a:t>Completing budget projections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01C42C-6E93-4CD7-9F2C-411C7052B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0" y="570271"/>
            <a:ext cx="10353675" cy="3402292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A2E1A4-75C3-4279-8BA1-D9453F666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82" y="3972563"/>
            <a:ext cx="6138110" cy="28975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86B8A-0896-4824-B6E9-A7878B44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5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75DC-D959-463D-9E40-A0711B2B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96646"/>
            <a:ext cx="10353761" cy="747252"/>
          </a:xfrm>
        </p:spPr>
        <p:txBody>
          <a:bodyPr/>
          <a:lstStyle/>
          <a:p>
            <a:r>
              <a:rPr lang="en-US" dirty="0"/>
              <a:t>50% rule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F67E1-3A11-40B7-B30A-B1CFF60C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43898"/>
            <a:ext cx="10353762" cy="5309418"/>
          </a:xfrm>
        </p:spPr>
        <p:txBody>
          <a:bodyPr>
            <a:normAutofit/>
          </a:bodyPr>
          <a:lstStyle/>
          <a:p>
            <a:r>
              <a:rPr lang="en-US" dirty="0"/>
              <a:t>6-3-6 NMSA 1978: State agency expenditures for the first 6 months of every odd-numbered fiscal year are limited to one half of the approved budget for that year</a:t>
            </a:r>
          </a:p>
          <a:p>
            <a:pPr lvl="1"/>
            <a:r>
              <a:rPr lang="en-US" dirty="0"/>
              <a:t>Ensure that at least half of an agency’s budget is available to new agency heads or elected officials taking office after an election</a:t>
            </a:r>
          </a:p>
          <a:p>
            <a:r>
              <a:rPr lang="en-US" dirty="0"/>
              <a:t>Does not apply to legislative committees, legislative council, State Fair</a:t>
            </a:r>
          </a:p>
          <a:p>
            <a:r>
              <a:rPr lang="en-US" dirty="0"/>
              <a:t>Applies to agency as a whole, not individual programs</a:t>
            </a:r>
          </a:p>
          <a:p>
            <a:r>
              <a:rPr lang="en-US" dirty="0"/>
              <a:t>Can request exemptions for certain portions of budget – must be approved by DFA Secretary</a:t>
            </a:r>
          </a:p>
          <a:p>
            <a:r>
              <a:rPr lang="en-US" dirty="0"/>
              <a:t>Around December 1 of each odd-numbered FY agencies must submit verification that they are in compliance with the 50% rule</a:t>
            </a:r>
          </a:p>
          <a:p>
            <a:pPr lvl="1"/>
            <a:r>
              <a:rPr lang="en-US" dirty="0"/>
              <a:t>Instructions and forms distributed by SBD in advance</a:t>
            </a:r>
          </a:p>
          <a:p>
            <a:pPr lvl="1"/>
            <a:r>
              <a:rPr lang="en-US" dirty="0"/>
              <a:t>Use SHARE reports to verify actual expenditure data and rule compliance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2A15A-3848-49D5-AF74-DCA4BB3D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71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0439-E015-4D27-9AC9-837A6DC1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07" y="609600"/>
            <a:ext cx="10707934" cy="1764890"/>
          </a:xfrm>
        </p:spPr>
        <p:txBody>
          <a:bodyPr>
            <a:normAutofit/>
          </a:bodyPr>
          <a:lstStyle/>
          <a:p>
            <a:r>
              <a:rPr lang="en-US" dirty="0"/>
              <a:t>End of module 3 – </a:t>
            </a:r>
            <a:br>
              <a:rPr lang="en-US" dirty="0"/>
            </a:br>
            <a:r>
              <a:rPr lang="en-US" dirty="0"/>
              <a:t>the share system for budget analysts</a:t>
            </a:r>
          </a:p>
        </p:txBody>
      </p:sp>
      <p:pic>
        <p:nvPicPr>
          <p:cNvPr id="5" name="Picture 2" descr="High Quality Questions to help you achieve success - Go MAD Thinking">
            <a:extLst>
              <a:ext uri="{FF2B5EF4-FFF2-40B4-BE49-F238E27FC236}">
                <a16:creationId xmlns:a16="http://schemas.microsoft.com/office/drawing/2014/main" id="{8FD7BDF1-6BFF-4511-8F45-FB99EDF6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33" y="2529604"/>
            <a:ext cx="5639281" cy="25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623E6D-2679-4D28-91A0-61D5DF93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2D3C-8B18-48B7-8C90-1306F5EB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6977"/>
            <a:ext cx="10353761" cy="849824"/>
          </a:xfrm>
        </p:spPr>
        <p:txBody>
          <a:bodyPr/>
          <a:lstStyle/>
          <a:p>
            <a:r>
              <a:rPr lang="en-US" dirty="0"/>
              <a:t>Creating budget journals in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AFC6-5791-4209-9A7F-AF4A6710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1"/>
            <a:ext cx="10353762" cy="49505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Navigator &gt; Commitment Control &gt; Budget Journals &gt; Enter Budget Journal &gt; Add a New Value</a:t>
            </a:r>
          </a:p>
          <a:p>
            <a:pPr lvl="1"/>
            <a:r>
              <a:rPr lang="en-US" dirty="0"/>
              <a:t>Clicking Add when NEXT is in the Journal ID box will auto-generate a number for the journal ID once you save the journal</a:t>
            </a:r>
          </a:p>
          <a:p>
            <a:pPr lvl="1"/>
            <a:r>
              <a:rPr lang="en-US" dirty="0"/>
              <a:t>You may instead enter a custom ID if your agency has specific naming conventions</a:t>
            </a:r>
          </a:p>
          <a:p>
            <a:pPr lvl="1"/>
            <a:r>
              <a:rPr lang="en-US" dirty="0"/>
              <a:t>Generally all journals establishing a budget will need an appropriation journal and a revenue journal</a:t>
            </a:r>
          </a:p>
          <a:p>
            <a:r>
              <a:rPr lang="en-US" dirty="0"/>
              <a:t>TRANSFER: Navigator &gt; Commitment Control &gt; Budget Journals &gt; Enter Budget Transfer &gt; Add a New Value</a:t>
            </a:r>
          </a:p>
          <a:p>
            <a:pPr lvl="1"/>
            <a:r>
              <a:rPr lang="en-US" dirty="0"/>
              <a:t>Generally used to transfer budget authority in the same ledger group, such as from the 300 to the 400 category in a category transfer BAR </a:t>
            </a:r>
          </a:p>
          <a:p>
            <a:r>
              <a:rPr lang="en-US" dirty="0"/>
              <a:t>Adjust date as needed for when journal needs to be effective (such as 6/30/20 for a corrective adjustment to prior FY)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E1CD2-9993-4BCE-B8BF-DDEFABB3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F864-DD98-4055-82B9-B103FA6D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38981"/>
          </a:xfrm>
        </p:spPr>
        <p:txBody>
          <a:bodyPr/>
          <a:lstStyle/>
          <a:p>
            <a:r>
              <a:rPr lang="en-US" dirty="0"/>
              <a:t>The budget header page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31D1A8-45BF-45A8-932B-896BEAB4F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72" y="1548581"/>
            <a:ext cx="9702544" cy="479333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CD32FC-7D3A-4361-A97C-F2990DCA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BA95-A147-4F8F-AD81-834B406F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1897"/>
            <a:ext cx="10353761" cy="884904"/>
          </a:xfrm>
        </p:spPr>
        <p:txBody>
          <a:bodyPr/>
          <a:lstStyle/>
          <a:p>
            <a:r>
              <a:rPr lang="en-US" dirty="0"/>
              <a:t>The budget header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3538-2340-41BB-B9ED-F96AB9BD8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801"/>
            <a:ext cx="10353762" cy="48915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Ledger Group</a:t>
            </a:r>
          </a:p>
          <a:p>
            <a:pPr lvl="1"/>
            <a:r>
              <a:rPr lang="en-US" dirty="0"/>
              <a:t>APROP_P: P-code level expenditure budget, entered at category level (200, 300,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DEPT: Sub P-code level expenditure budget (category level).  Note that revenue budgets are not entered at this level.</a:t>
            </a:r>
          </a:p>
          <a:p>
            <a:pPr lvl="1"/>
            <a:r>
              <a:rPr lang="en-US" dirty="0"/>
              <a:t>DETAIL: 6 digit line item expenditure level – not budgeted</a:t>
            </a:r>
          </a:p>
          <a:p>
            <a:pPr lvl="1"/>
            <a:r>
              <a:rPr lang="en-US" dirty="0"/>
              <a:t>REVENUE:  P-code level revenue budget </a:t>
            </a:r>
          </a:p>
          <a:p>
            <a:r>
              <a:rPr lang="en-US" dirty="0"/>
              <a:t>Budget Entry Type</a:t>
            </a:r>
          </a:p>
          <a:p>
            <a:pPr lvl="1"/>
            <a:r>
              <a:rPr lang="en-US" dirty="0"/>
              <a:t>Original: used when establishing a budget for the first time (new appropriations)</a:t>
            </a:r>
          </a:p>
          <a:p>
            <a:pPr lvl="1"/>
            <a:r>
              <a:rPr lang="en-US" dirty="0"/>
              <a:t>Adjustment: used when adjusting an already established budget. Includes federal BARs for new grants (adjusting established federal budget)</a:t>
            </a:r>
          </a:p>
          <a:p>
            <a:r>
              <a:rPr lang="en-US" dirty="0"/>
              <a:t>Long Description: Describe purpose of journal, including reference numbers or statutory citations if applicable</a:t>
            </a:r>
          </a:p>
          <a:p>
            <a:r>
              <a:rPr lang="en-US" dirty="0"/>
              <a:t>Alternate Description: Generally not used, optional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1DA58-C581-4FB6-94EE-1571C745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0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D3AB-FD1A-4391-970C-3BB0C013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70389"/>
            <a:ext cx="10353761" cy="953728"/>
          </a:xfrm>
        </p:spPr>
        <p:txBody>
          <a:bodyPr/>
          <a:lstStyle/>
          <a:p>
            <a:r>
              <a:rPr lang="en-US" dirty="0"/>
              <a:t>The budget header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36EF-B417-4F9E-9252-68FC17843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664" y="1224117"/>
            <a:ext cx="10913807" cy="5176683"/>
          </a:xfrm>
        </p:spPr>
        <p:txBody>
          <a:bodyPr>
            <a:normAutofit/>
          </a:bodyPr>
          <a:lstStyle/>
          <a:p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Effdt</a:t>
            </a:r>
            <a:endParaRPr lang="en-US" dirty="0"/>
          </a:p>
          <a:p>
            <a:pPr lvl="1"/>
            <a:r>
              <a:rPr lang="en-US" dirty="0"/>
              <a:t>Generally match the date you established when you added the journal</a:t>
            </a:r>
          </a:p>
          <a:p>
            <a:r>
              <a:rPr lang="en-US" dirty="0"/>
              <a:t>Entry type</a:t>
            </a:r>
          </a:p>
          <a:p>
            <a:pPr lvl="1"/>
            <a:r>
              <a:rPr lang="en-US" dirty="0"/>
              <a:t>Very important as this determines how journal is routed</a:t>
            </a:r>
          </a:p>
          <a:p>
            <a:pPr lvl="1"/>
            <a:r>
              <a:rPr lang="en-US" dirty="0"/>
              <a:t>AGY: Agency level adjustments such as department-level BARs.  Do not go to DFA for approval.</a:t>
            </a:r>
          </a:p>
          <a:p>
            <a:pPr lvl="1"/>
            <a:r>
              <a:rPr lang="en-US" dirty="0"/>
              <a:t>BAR: Budget Adjustment Request (any type) to DFA</a:t>
            </a:r>
          </a:p>
          <a:p>
            <a:pPr lvl="1"/>
            <a:r>
              <a:rPr lang="en-US" dirty="0"/>
              <a:t>BRF: Budget Reallocation Form (adjustment to nonrecurring appropriation or Court) to DFA</a:t>
            </a:r>
          </a:p>
          <a:p>
            <a:pPr lvl="1"/>
            <a:r>
              <a:rPr lang="en-US" dirty="0"/>
              <a:t>CBAR, CBRF, CBUD: Capital outlay requests to DFA Capital Outlay Bureau</a:t>
            </a:r>
          </a:p>
          <a:p>
            <a:pPr lvl="1"/>
            <a:r>
              <a:rPr lang="en-US" dirty="0"/>
              <a:t>OPBUD-3: Establishes recurring (Section 4) budget.  Generated from external budget system and imported into SHARE.  OPBUD-3 journals are almost never created directly in SHARE.</a:t>
            </a:r>
          </a:p>
          <a:p>
            <a:pPr lvl="1"/>
            <a:r>
              <a:rPr lang="en-US" dirty="0"/>
              <a:t>OPBUD-4: Establishes nonrecurring budget such as for Section 5, 6, and 7 appropriations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02D08-19F6-4727-B40C-91F3883D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3FE8-1E5C-4C21-9B88-E1869289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52401"/>
            <a:ext cx="10353761" cy="776748"/>
          </a:xfrm>
        </p:spPr>
        <p:txBody>
          <a:bodyPr/>
          <a:lstStyle/>
          <a:p>
            <a:r>
              <a:rPr lang="en-US" dirty="0"/>
              <a:t>The budget lines page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609538C-0067-49EF-9CBC-F58BA7482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7" y="1024398"/>
            <a:ext cx="10970676" cy="431451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8D47E3-8211-4D1C-A956-75327DF1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C57E-B39B-48BE-8642-6D7534C7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85136"/>
            <a:ext cx="10353761" cy="983226"/>
          </a:xfrm>
        </p:spPr>
        <p:txBody>
          <a:bodyPr/>
          <a:lstStyle/>
          <a:p>
            <a:r>
              <a:rPr lang="en-US" dirty="0"/>
              <a:t>The budget lines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A511C-8F7A-4C26-9AA4-7A53D584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106129"/>
            <a:ext cx="10353762" cy="5466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Account</a:t>
            </a:r>
          </a:p>
          <a:p>
            <a:pPr lvl="1"/>
            <a:r>
              <a:rPr lang="en-US" dirty="0"/>
              <a:t>Enter expenditure category if in APROP_P or DEPT ledgers or revenue line if in REVENUE ledger</a:t>
            </a:r>
          </a:p>
          <a:p>
            <a:pPr lvl="1"/>
            <a:r>
              <a:rPr lang="en-US" dirty="0"/>
              <a:t>CAREFUL!!  SHARE </a:t>
            </a:r>
            <a:r>
              <a:rPr lang="en-US" b="1" u="sng" dirty="0"/>
              <a:t>does not</a:t>
            </a:r>
            <a:r>
              <a:rPr lang="en-US" dirty="0"/>
              <a:t> stop you from entering the wrong account type in the ledger you are in (possible to enter revenue codes in an APROP_P journal)</a:t>
            </a:r>
          </a:p>
          <a:p>
            <a:r>
              <a:rPr lang="en-US" dirty="0"/>
              <a:t>Fund</a:t>
            </a:r>
          </a:p>
          <a:p>
            <a:pPr lvl="1"/>
            <a:r>
              <a:rPr lang="en-US" dirty="0"/>
              <a:t>Enter fund number for journals</a:t>
            </a:r>
          </a:p>
          <a:p>
            <a:pPr lvl="1"/>
            <a:r>
              <a:rPr lang="en-US" dirty="0"/>
              <a:t>Use magnifying glass icon to look up if necessary </a:t>
            </a:r>
          </a:p>
          <a:p>
            <a:r>
              <a:rPr lang="en-US" dirty="0"/>
              <a:t>Department</a:t>
            </a:r>
          </a:p>
          <a:p>
            <a:pPr lvl="1"/>
            <a:r>
              <a:rPr lang="en-US" dirty="0"/>
              <a:t>Use P-code for adjustments to program level recurring budgets</a:t>
            </a:r>
          </a:p>
          <a:p>
            <a:pPr lvl="1"/>
            <a:r>
              <a:rPr lang="en-US" dirty="0"/>
              <a:t>Use Z-code for adjustments to nonrecurring budget / special appropriations</a:t>
            </a:r>
          </a:p>
          <a:p>
            <a:pPr lvl="1"/>
            <a:r>
              <a:rPr lang="en-US" dirty="0"/>
              <a:t>Use A-code for capital budget adjustments</a:t>
            </a:r>
          </a:p>
          <a:p>
            <a:pPr lvl="1"/>
            <a:r>
              <a:rPr lang="en-US" dirty="0"/>
              <a:t>Use 10 digit code for adjustments to department-level budgets in a DEPT ledger group journal with AGY entry type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BA899-3065-485B-8B99-11402E45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739B-FBF9-4C33-AF9E-8C469C76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01561"/>
            <a:ext cx="10353761" cy="865239"/>
          </a:xfrm>
        </p:spPr>
        <p:txBody>
          <a:bodyPr/>
          <a:lstStyle/>
          <a:p>
            <a:r>
              <a:rPr lang="en-US" dirty="0"/>
              <a:t>The budget lines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BF249-59DE-4236-A98D-FE257F239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66799"/>
            <a:ext cx="10353762" cy="53492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Class</a:t>
            </a:r>
          </a:p>
          <a:p>
            <a:pPr lvl="1"/>
            <a:r>
              <a:rPr lang="en-US" dirty="0"/>
              <a:t>All recurring Section 4 budgets have the same class in a fiscal year, such as E0000</a:t>
            </a:r>
          </a:p>
          <a:p>
            <a:pPr lvl="1"/>
            <a:r>
              <a:rPr lang="en-US" dirty="0"/>
              <a:t>Each nonrecurring appropriation has a unique class code that closely matches its </a:t>
            </a:r>
            <a:r>
              <a:rPr lang="en-US" dirty="0" err="1"/>
              <a:t>Zcode</a:t>
            </a:r>
            <a:r>
              <a:rPr lang="en-US" dirty="0"/>
              <a:t> (ZE5101, class E5101)</a:t>
            </a:r>
          </a:p>
          <a:p>
            <a:pPr lvl="1"/>
            <a:r>
              <a:rPr lang="en-US" dirty="0"/>
              <a:t>E2020: executive orders for calendar year 2020</a:t>
            </a:r>
          </a:p>
          <a:p>
            <a:r>
              <a:rPr lang="en-US" dirty="0" err="1"/>
              <a:t>Budref</a:t>
            </a:r>
            <a:endParaRPr lang="en-US" dirty="0"/>
          </a:p>
          <a:p>
            <a:pPr lvl="1"/>
            <a:r>
              <a:rPr lang="en-US" dirty="0"/>
              <a:t>All recurring Section 4 budgets have the same </a:t>
            </a:r>
            <a:r>
              <a:rPr lang="en-US" dirty="0" err="1"/>
              <a:t>budref</a:t>
            </a:r>
            <a:r>
              <a:rPr lang="en-US" dirty="0"/>
              <a:t> in a fiscal year, starts with 1 and ends with the FY (121)</a:t>
            </a:r>
          </a:p>
          <a:p>
            <a:pPr lvl="1"/>
            <a:r>
              <a:rPr lang="en-US" dirty="0"/>
              <a:t>Nonrecurring appropriations have 3-5 digit </a:t>
            </a:r>
            <a:r>
              <a:rPr lang="en-US" dirty="0" err="1"/>
              <a:t>budrefs</a:t>
            </a:r>
            <a:r>
              <a:rPr lang="en-US" dirty="0"/>
              <a:t>, such as 92024, with component parts:</a:t>
            </a:r>
          </a:p>
          <a:p>
            <a:pPr lvl="2"/>
            <a:r>
              <a:rPr lang="en-US" dirty="0"/>
              <a:t>9: denotes nonrecurring appropriation</a:t>
            </a:r>
          </a:p>
          <a:p>
            <a:pPr lvl="2"/>
            <a:r>
              <a:rPr lang="en-US" dirty="0"/>
              <a:t>20: FY in which the appropriation began</a:t>
            </a:r>
          </a:p>
          <a:p>
            <a:pPr lvl="2"/>
            <a:r>
              <a:rPr lang="en-US" dirty="0"/>
              <a:t>24: Authorized length of appropriation.  Note this does not mean 24 full months but rather the remainder of the current FY and all of the next FY.  36 = rest of current FY + two more FYs, etc.</a:t>
            </a:r>
          </a:p>
          <a:p>
            <a:pPr lvl="1"/>
            <a:r>
              <a:rPr lang="en-US" dirty="0"/>
              <a:t>A three digit </a:t>
            </a:r>
            <a:r>
              <a:rPr lang="en-US" dirty="0" err="1"/>
              <a:t>budref</a:t>
            </a:r>
            <a:r>
              <a:rPr lang="en-US" dirty="0"/>
              <a:t> such as 921 is only valid in the denoted FY</a:t>
            </a:r>
          </a:p>
          <a:p>
            <a:pPr lvl="1"/>
            <a:r>
              <a:rPr lang="en-US" dirty="0" err="1"/>
              <a:t>Budrefs</a:t>
            </a:r>
            <a:r>
              <a:rPr lang="en-US" dirty="0"/>
              <a:t> for nonrecurring appropriations are provided on the Table of Budget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71B16-3C8F-4E6F-B1EF-7678FC95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0732-33A9-4F6C-A2AA-1288077D47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41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FFFFFF"/>
      </a:dk1>
      <a:lt1>
        <a:sysClr val="window" lastClr="000000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BB4573CE7E7748835A1692AB0B37B1" ma:contentTypeVersion="9" ma:contentTypeDescription="Create a new document." ma:contentTypeScope="" ma:versionID="eea773aaa49d2e5bb66eccb3eb3c1806">
  <xsd:schema xmlns:xsd="http://www.w3.org/2001/XMLSchema" xmlns:xs="http://www.w3.org/2001/XMLSchema" xmlns:p="http://schemas.microsoft.com/office/2006/metadata/properties" xmlns:ns2="818dc727-8c08-46ce-877c-be860f388b89" xmlns:ns3="99f6ec69-0d2e-470e-abce-bda4b6434456" targetNamespace="http://schemas.microsoft.com/office/2006/metadata/properties" ma:root="true" ma:fieldsID="f32b1e58d481f0dec78a750ce3f72d85" ns2:_="" ns3:_="">
    <xsd:import namespace="818dc727-8c08-46ce-877c-be860f388b89"/>
    <xsd:import namespace="99f6ec69-0d2e-470e-abce-bda4b64344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dc727-8c08-46ce-877c-be860f388b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6ec69-0d2e-470e-abce-bda4b6434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4FCF35-B846-414E-8CF4-32A808180AA8}"/>
</file>

<file path=customXml/itemProps2.xml><?xml version="1.0" encoding="utf-8"?>
<ds:datastoreItem xmlns:ds="http://schemas.openxmlformats.org/officeDocument/2006/customXml" ds:itemID="{858DC42D-12A8-42B9-B4A3-080AFF126708}"/>
</file>

<file path=customXml/itemProps3.xml><?xml version="1.0" encoding="utf-8"?>
<ds:datastoreItem xmlns:ds="http://schemas.openxmlformats.org/officeDocument/2006/customXml" ds:itemID="{95037233-2406-4A71-91E9-913DB81BF481}"/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1021</TotalTime>
  <Words>2201</Words>
  <Application>Microsoft Office PowerPoint</Application>
  <PresentationFormat>Widescreen</PresentationFormat>
  <Paragraphs>208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Bookman Old Style</vt:lpstr>
      <vt:lpstr>Calibri</vt:lpstr>
      <vt:lpstr>Rockwell</vt:lpstr>
      <vt:lpstr>Damask</vt:lpstr>
      <vt:lpstr>Budget Boot camp module 3: The share system for budget analysts</vt:lpstr>
      <vt:lpstr>Module overview</vt:lpstr>
      <vt:lpstr>Creating budget journals in SHARE</vt:lpstr>
      <vt:lpstr>The budget header page</vt:lpstr>
      <vt:lpstr>The budget header fields</vt:lpstr>
      <vt:lpstr>The budget header fields</vt:lpstr>
      <vt:lpstr>The budget lines page</vt:lpstr>
      <vt:lpstr>The budget lines fields</vt:lpstr>
      <vt:lpstr>The budget lines Fields</vt:lpstr>
      <vt:lpstr>Budget lines fields</vt:lpstr>
      <vt:lpstr>routing and Posting Journals</vt:lpstr>
      <vt:lpstr>Journal errors</vt:lpstr>
      <vt:lpstr>Establishing department level budgets</vt:lpstr>
      <vt:lpstr>Department level budget journal example</vt:lpstr>
      <vt:lpstr>chartfield requests, department and fund maintenance forms</vt:lpstr>
      <vt:lpstr>budget overview report</vt:lpstr>
      <vt:lpstr>Budget overview report</vt:lpstr>
      <vt:lpstr>budget overview report</vt:lpstr>
      <vt:lpstr>Trial balance report </vt:lpstr>
      <vt:lpstr>Trial balance report</vt:lpstr>
      <vt:lpstr>Trial balance report – result in excel</vt:lpstr>
      <vt:lpstr>Single year Cafr budget status report</vt:lpstr>
      <vt:lpstr>Single year Cafr budget status report</vt:lpstr>
      <vt:lpstr>Completing budget projections</vt:lpstr>
      <vt:lpstr>Completing budget projections</vt:lpstr>
      <vt:lpstr>Completing budget projections</vt:lpstr>
      <vt:lpstr>Completing budget projections</vt:lpstr>
      <vt:lpstr>50% rule verification</vt:lpstr>
      <vt:lpstr>End of module 3 –  the share system for budget analysts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Boot camp module 2: The share system for budget analysts</dc:title>
  <dc:creator>Andy Miner</dc:creator>
  <cp:lastModifiedBy>Miner, Andrew, DFA</cp:lastModifiedBy>
  <cp:revision>54</cp:revision>
  <dcterms:created xsi:type="dcterms:W3CDTF">2020-08-24T20:34:59Z</dcterms:created>
  <dcterms:modified xsi:type="dcterms:W3CDTF">2021-06-03T15:31:18Z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0x010100D5BB4573CE7E7748835A1692AB0B37B1</vt:lpwstr>
  </property>
</Properties>
</file>