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25"/>
  </p:notesMasterIdLst>
  <p:handoutMasterIdLst>
    <p:handoutMasterId r:id="rId26"/>
  </p:handoutMasterIdLst>
  <p:sldIdLst>
    <p:sldId id="304" r:id="rId2"/>
    <p:sldId id="257" r:id="rId3"/>
    <p:sldId id="276" r:id="rId4"/>
    <p:sldId id="277" r:id="rId5"/>
    <p:sldId id="278" r:id="rId6"/>
    <p:sldId id="279" r:id="rId7"/>
    <p:sldId id="283" r:id="rId8"/>
    <p:sldId id="282" r:id="rId9"/>
    <p:sldId id="333" r:id="rId10"/>
    <p:sldId id="305" r:id="rId11"/>
    <p:sldId id="308" r:id="rId12"/>
    <p:sldId id="260" r:id="rId13"/>
    <p:sldId id="263" r:id="rId14"/>
    <p:sldId id="286" r:id="rId15"/>
    <p:sldId id="289" r:id="rId16"/>
    <p:sldId id="292" r:id="rId17"/>
    <p:sldId id="295" r:id="rId18"/>
    <p:sldId id="264" r:id="rId19"/>
    <p:sldId id="266" r:id="rId20"/>
    <p:sldId id="267" r:id="rId21"/>
    <p:sldId id="331" r:id="rId22"/>
    <p:sldId id="332" r:id="rId23"/>
    <p:sldId id="306" r:id="rId2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42D074-0991-4226-85D5-E3B9E96711D2}">
          <p14:sldIdLst>
            <p14:sldId id="304"/>
            <p14:sldId id="257"/>
            <p14:sldId id="276"/>
            <p14:sldId id="277"/>
            <p14:sldId id="278"/>
            <p14:sldId id="279"/>
            <p14:sldId id="283"/>
            <p14:sldId id="282"/>
            <p14:sldId id="333"/>
            <p14:sldId id="305"/>
            <p14:sldId id="308"/>
            <p14:sldId id="260"/>
            <p14:sldId id="263"/>
            <p14:sldId id="286"/>
            <p14:sldId id="289"/>
            <p14:sldId id="292"/>
            <p14:sldId id="295"/>
            <p14:sldId id="264"/>
            <p14:sldId id="266"/>
            <p14:sldId id="267"/>
            <p14:sldId id="331"/>
            <p14:sldId id="332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36741-0621-4272-8ADF-0B592811D8F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EC94-B8AA-453F-BB1B-00BF7A36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FEBD9-CBBA-4FCB-A6C7-EC66686E5701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4F02-6E1A-4535-AAA1-44E21C7D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4F02-6E1A-4535-AAA1-44E21C7D82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4F02-6E1A-4535-AAA1-44E21C7D82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D29C-B259-4224-ACC5-E756A3BAB18F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6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35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2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2584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30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56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57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25FD-E6F6-491C-B62F-DFF8620AABF9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5DE9-3A17-4831-88EC-684A844730C5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D748-0B31-42EF-8D5E-B8AD56EECAC9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75E-1E98-4081-9F1E-7CE287D7442E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CF3A-F859-4942-9245-83CC959F39C1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2658-2EB4-4593-BCD5-54B6EB3217AC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6C6-784A-41EE-97CC-93BB117D6776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8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0A4E-21BA-4D87-92C8-7BA13C40C2E7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566A-7AAC-4EDC-8B20-EA337C17D1D8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1281-2CCA-4734-B788-14B1020A7C55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EB1C-02C6-4E5C-BE6D-E802E72138A3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DFCF-227A-4DC3-87B8-641F6911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4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ndrew.miner@state.nm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" TargetMode="External"/><Relationship Id="rId2" Type="http://schemas.openxmlformats.org/officeDocument/2006/relationships/hyperlink" Target="http://www.nasb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replies.com/ncsl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miner@state.nm.u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/File:Flag-map_of_New_Mexico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538B-DCF9-4BDF-BAFC-B9ECF96D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362" y="464574"/>
            <a:ext cx="11117842" cy="143781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Boot camp module 4:</a:t>
            </a:r>
            <a:br>
              <a:rPr lang="en-US" dirty="0"/>
            </a:br>
            <a:r>
              <a:rPr lang="en-US" dirty="0"/>
              <a:t>budgeting history and scholarship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7B32B-F86E-4BAE-8A67-A0472CD3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048" y="4127731"/>
            <a:ext cx="9908473" cy="1655762"/>
          </a:xfrm>
        </p:spPr>
        <p:txBody>
          <a:bodyPr>
            <a:normAutofit/>
          </a:bodyPr>
          <a:lstStyle/>
          <a:p>
            <a:r>
              <a:rPr lang="en-US" dirty="0"/>
              <a:t>Dr. Andrew Miner, DPA</a:t>
            </a:r>
          </a:p>
          <a:p>
            <a:r>
              <a:rPr lang="en-US" dirty="0"/>
              <a:t>Acting Deputy Director, State Budget Division</a:t>
            </a:r>
          </a:p>
          <a:p>
            <a:r>
              <a:rPr lang="en-US" dirty="0">
                <a:hlinkClick r:id="rId2"/>
              </a:rPr>
              <a:t>andrew.miner@state.nm.us</a:t>
            </a:r>
            <a:r>
              <a:rPr lang="en-US" dirty="0"/>
              <a:t>, 827-3812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1D75BF-FE88-4592-B3A0-F30E159D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1" y="2082966"/>
            <a:ext cx="1845165" cy="18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8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02A2-2D38-474A-A5AD-534FE701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3406"/>
            <a:ext cx="10353761" cy="1326321"/>
          </a:xfrm>
        </p:spPr>
        <p:txBody>
          <a:bodyPr/>
          <a:lstStyle/>
          <a:p>
            <a:r>
              <a:rPr lang="en-US" dirty="0"/>
              <a:t>Comparative budgeting among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BE42-4D3D-4629-B416-1F7916D6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81" y="1093838"/>
            <a:ext cx="11547987" cy="5277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of the same factors influencing the federal budget process are prevalent among states as well</a:t>
            </a:r>
          </a:p>
          <a:p>
            <a:pPr lvl="1"/>
            <a:r>
              <a:rPr lang="en-US" dirty="0"/>
              <a:t>Key difference: States must pass balanced budgets</a:t>
            </a:r>
          </a:p>
          <a:p>
            <a:r>
              <a:rPr lang="en-US" dirty="0"/>
              <a:t>31 states enact annual budgets, 19 enact biennial budgets</a:t>
            </a:r>
          </a:p>
          <a:p>
            <a:pPr lvl="1"/>
            <a:r>
              <a:rPr lang="en-US" dirty="0"/>
              <a:t>States with professional/full-time legislatures can take much longer to pass budgets</a:t>
            </a:r>
          </a:p>
          <a:p>
            <a:r>
              <a:rPr lang="en-US" dirty="0"/>
              <a:t>New Mexico is one of only a few states where both the executive and legislature publish budget recommendations before work on the budget begins</a:t>
            </a:r>
          </a:p>
          <a:p>
            <a:pPr lvl="1"/>
            <a:r>
              <a:rPr lang="en-US" dirty="0"/>
              <a:t>In most states the Governor’s budget recommendation forms the basis for budget negotiation</a:t>
            </a:r>
          </a:p>
          <a:p>
            <a:r>
              <a:rPr lang="en-US" dirty="0"/>
              <a:t>Differences in Governor’s veto powers</a:t>
            </a:r>
          </a:p>
          <a:p>
            <a:pPr lvl="1"/>
            <a:r>
              <a:rPr lang="en-US" dirty="0"/>
              <a:t>Some have no line item veto power – must accept everything in budget or nothing</a:t>
            </a:r>
          </a:p>
          <a:p>
            <a:pPr lvl="1"/>
            <a:r>
              <a:rPr lang="en-US" dirty="0"/>
              <a:t>Some have rather powerful line-item veto power to change appropriations, which legislatures often fight</a:t>
            </a:r>
          </a:p>
          <a:p>
            <a:pPr lvl="1"/>
            <a:r>
              <a:rPr lang="en-US" dirty="0"/>
              <a:t>New Mexico: line item veto limited to bills containing appropriations but can be used for non-appropriation purposes in those bills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85AD-2B6E-4F1A-A40F-4974138F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708D-BE44-4F69-AF41-72F425FA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5462"/>
            <a:ext cx="10353761" cy="922680"/>
          </a:xfrm>
        </p:spPr>
        <p:txBody>
          <a:bodyPr/>
          <a:lstStyle/>
          <a:p>
            <a:r>
              <a:rPr lang="en-US" dirty="0"/>
              <a:t>Comparative budgeting among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5737-0B2B-46BF-AA62-69AC15AE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805580"/>
            <a:ext cx="10928554" cy="52602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Differences among revenue structures</a:t>
            </a:r>
          </a:p>
          <a:p>
            <a:pPr lvl="1"/>
            <a:r>
              <a:rPr lang="en-US" dirty="0"/>
              <a:t>7 states with no income tax (AK, WA, TX, FL, WY, SD, NV), 2 only tax interest and dividend income (TN, NH)</a:t>
            </a:r>
          </a:p>
          <a:p>
            <a:pPr lvl="1"/>
            <a:r>
              <a:rPr lang="en-US" dirty="0"/>
              <a:t>5 states with no sales tax (AK, OR, DE, MT, NH). States with no sales tax exemption for food: AL, KS, HI, ID, MS, OK, SD</a:t>
            </a:r>
          </a:p>
          <a:p>
            <a:pPr lvl="1"/>
            <a:r>
              <a:rPr lang="en-US" dirty="0"/>
              <a:t>“Energy” states like Alaska or NM generate significant revenue from severance taxes</a:t>
            </a:r>
          </a:p>
          <a:p>
            <a:pPr lvl="1"/>
            <a:r>
              <a:rPr lang="en-US" dirty="0"/>
              <a:t>Different reliance on federal revenue depending on wealth of state and presence of federal facilities</a:t>
            </a:r>
          </a:p>
          <a:p>
            <a:r>
              <a:rPr lang="en-US" dirty="0"/>
              <a:t>Appropriations and expenditures</a:t>
            </a:r>
          </a:p>
          <a:p>
            <a:pPr lvl="1"/>
            <a:r>
              <a:rPr lang="en-US" dirty="0"/>
              <a:t>Education, health and human services dominate most state budgets</a:t>
            </a:r>
          </a:p>
          <a:p>
            <a:pPr lvl="1"/>
            <a:r>
              <a:rPr lang="en-US" dirty="0"/>
              <a:t>Many different options in appropriations, from high level lump-sum to very specific</a:t>
            </a:r>
          </a:p>
          <a:p>
            <a:r>
              <a:rPr lang="en-US" dirty="0"/>
              <a:t>For more info check out</a:t>
            </a:r>
          </a:p>
          <a:p>
            <a:pPr lvl="1"/>
            <a:r>
              <a:rPr lang="en-US" dirty="0"/>
              <a:t>National Association of State Budget Officers:  </a:t>
            </a:r>
            <a:r>
              <a:rPr lang="en-US" dirty="0">
                <a:hlinkClick r:id="rId2"/>
              </a:rPr>
              <a:t>www.nasbo.org</a:t>
            </a:r>
            <a:endParaRPr lang="en-US" dirty="0"/>
          </a:p>
          <a:p>
            <a:pPr lvl="1"/>
            <a:r>
              <a:rPr lang="en-US" dirty="0"/>
              <a:t>National Conference of State Legislatures: </a:t>
            </a:r>
            <a:r>
              <a:rPr lang="en-US" dirty="0">
                <a:hlinkClick r:id="rId3"/>
              </a:rPr>
              <a:t>www.ncsl.org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756D0-251C-4723-83A8-8C41AC45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9909A81-12C7-4634-9FE2-576409C02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8990011" y="3435709"/>
            <a:ext cx="3048000" cy="904875"/>
          </a:xfrm>
          <a:prstGeom prst="rect">
            <a:avLst/>
          </a:prstGeom>
        </p:spPr>
      </p:pic>
      <p:pic>
        <p:nvPicPr>
          <p:cNvPr id="8" name="Picture 7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F32E0337-3ABE-4970-85FC-2ADC9C406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19556" y="4812356"/>
            <a:ext cx="3048000" cy="10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55A8-EF1F-4DF1-B37C-AB471D82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95" y="-53561"/>
            <a:ext cx="11397948" cy="1326321"/>
          </a:xfrm>
        </p:spPr>
        <p:txBody>
          <a:bodyPr/>
          <a:lstStyle/>
          <a:p>
            <a:r>
              <a:rPr lang="en-US" dirty="0"/>
              <a:t>Budgeting scholarship: Aaron </a:t>
            </a:r>
            <a:r>
              <a:rPr lang="en-US" dirty="0" err="1"/>
              <a:t>Wildavsky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A8877-A12F-4963-95C9-6EE53FA3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5" y="1094014"/>
            <a:ext cx="9126390" cy="4789951"/>
          </a:xfrm>
        </p:spPr>
        <p:txBody>
          <a:bodyPr>
            <a:normAutofit/>
          </a:bodyPr>
          <a:lstStyle/>
          <a:p>
            <a:r>
              <a:rPr lang="en-US" i="1" dirty="0"/>
              <a:t>The Politics of the Budgetary Process </a:t>
            </a:r>
            <a:r>
              <a:rPr lang="en-US" dirty="0"/>
              <a:t>(1964)</a:t>
            </a:r>
          </a:p>
          <a:p>
            <a:pPr lvl="1"/>
            <a:r>
              <a:rPr lang="en-US" dirty="0"/>
              <a:t>Inseparably connected budgeting with the political system – no longer on the administrative side of the dichotomy </a:t>
            </a:r>
          </a:p>
          <a:p>
            <a:pPr lvl="1"/>
            <a:r>
              <a:rPr lang="en-US" dirty="0"/>
              <a:t>Public and policymakers need to be well-informed</a:t>
            </a:r>
          </a:p>
          <a:p>
            <a:pPr lvl="1"/>
            <a:r>
              <a:rPr lang="en-US" dirty="0"/>
              <a:t>Realist: compromises in democratic budgeting process spread dissatisfaction to all parties, but better than any alternative</a:t>
            </a:r>
          </a:p>
          <a:p>
            <a:pPr lvl="1"/>
            <a:r>
              <a:rPr lang="en-US" dirty="0" err="1"/>
              <a:t>Incrementalist</a:t>
            </a:r>
            <a:r>
              <a:rPr lang="en-US" dirty="0"/>
              <a:t>: Use prior year’s budget as baseline, focus on narrow increases – but enables budgets to evolve over time</a:t>
            </a:r>
          </a:p>
          <a:p>
            <a:r>
              <a:rPr lang="en-US" i="1" dirty="0"/>
              <a:t>The New Politics of the Budgetary Process </a:t>
            </a:r>
            <a:r>
              <a:rPr lang="en-US" dirty="0"/>
              <a:t>(1988)</a:t>
            </a:r>
          </a:p>
          <a:p>
            <a:pPr lvl="1"/>
            <a:r>
              <a:rPr lang="en-US" dirty="0"/>
              <a:t>Political and budgetary ramifications of the rise of entitlement spending</a:t>
            </a:r>
          </a:p>
          <a:p>
            <a:pPr lvl="1"/>
            <a:r>
              <a:rPr lang="en-US" dirty="0"/>
              <a:t>Less emphasis on eliminating budget deficits – inevitable result of values-driven political conflicts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A54405-BF45-4FC5-B4C7-B6A5FCD2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38" y="1270953"/>
            <a:ext cx="1668593" cy="21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9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2499-C6BE-463B-BF27-E2859FE7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5066"/>
            <a:ext cx="11353800" cy="1264892"/>
          </a:xfrm>
        </p:spPr>
        <p:txBody>
          <a:bodyPr/>
          <a:lstStyle/>
          <a:p>
            <a:r>
              <a:rPr lang="en-US" dirty="0"/>
              <a:t>Budgeting scholarship: Aaron </a:t>
            </a:r>
            <a:r>
              <a:rPr lang="en-US" dirty="0" err="1"/>
              <a:t>Wildavsky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4C1B-376D-4C99-BD40-E1FED1BB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013"/>
            <a:ext cx="10515600" cy="54047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Necessity of compromise in budget: accepting the budget you want means accepting the budget of something else you’re indifferent or hostile toward</a:t>
            </a:r>
          </a:p>
          <a:p>
            <a:r>
              <a:rPr lang="en-US" dirty="0"/>
              <a:t>Agencies’ budgetary strategies</a:t>
            </a:r>
          </a:p>
          <a:p>
            <a:pPr lvl="1"/>
            <a:r>
              <a:rPr lang="en-US" dirty="0"/>
              <a:t>“Goldilocks” approach: ask for just the right amount of budget increase – not too big, not too small</a:t>
            </a:r>
          </a:p>
          <a:p>
            <a:pPr lvl="1"/>
            <a:r>
              <a:rPr lang="en-US" dirty="0"/>
              <a:t>Look for signals from legislators, the executive, their constituencies to determine budget request amount</a:t>
            </a:r>
          </a:p>
          <a:p>
            <a:pPr lvl="1"/>
            <a:r>
              <a:rPr lang="en-US" dirty="0"/>
              <a:t>Entitlements opened up the budget to new clientele groups that agencies work with to increase budget</a:t>
            </a:r>
          </a:p>
          <a:p>
            <a:r>
              <a:rPr lang="en-US" dirty="0"/>
              <a:t>Clientele (interest/advocacy) groups</a:t>
            </a:r>
          </a:p>
          <a:p>
            <a:pPr lvl="1"/>
            <a:r>
              <a:rPr lang="en-US" dirty="0"/>
              <a:t>Anyone affected by a government program.  Build networks at all levels to influence government programs</a:t>
            </a:r>
          </a:p>
          <a:p>
            <a:pPr lvl="1"/>
            <a:r>
              <a:rPr lang="en-US" dirty="0"/>
              <a:t>Often interact with executive and legislative actors on behalf of agencies</a:t>
            </a:r>
          </a:p>
          <a:p>
            <a:pPr lvl="1"/>
            <a:r>
              <a:rPr lang="en-US" dirty="0"/>
              <a:t>More influential if broadly-based, spread across wide geographic area, intensely devoted to their cause (Social Security) </a:t>
            </a:r>
          </a:p>
          <a:p>
            <a:pPr lvl="1"/>
            <a:r>
              <a:rPr lang="en-US" dirty="0"/>
              <a:t>Hard to lobby to create entitlements, but their existence is strong incentive to defend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8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6A16-1712-4C94-A7F4-96325CCC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1297"/>
            <a:ext cx="10353761" cy="1326321"/>
          </a:xfrm>
        </p:spPr>
        <p:txBody>
          <a:bodyPr/>
          <a:lstStyle/>
          <a:p>
            <a:r>
              <a:rPr lang="en-US" dirty="0"/>
              <a:t>Budgeting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6BF9-8D77-4DCC-A91B-26BB36BF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7707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Traditional: not closely tied to agency performance, funds appropriated to units not aligned with agency mission</a:t>
            </a:r>
          </a:p>
          <a:p>
            <a:pPr lvl="1"/>
            <a:r>
              <a:rPr lang="en-US" dirty="0"/>
              <a:t>Eases control by central administrators, but poor at conveying effective use of taxpayer money</a:t>
            </a:r>
          </a:p>
          <a:p>
            <a:r>
              <a:rPr lang="en-US" dirty="0"/>
              <a:t>Modern performance budgeting – include performance measures alongside funding levels to connect to accomplishment of agency goals</a:t>
            </a:r>
          </a:p>
          <a:p>
            <a:pPr lvl="1"/>
            <a:r>
              <a:rPr lang="en-US" dirty="0"/>
              <a:t>Provides greater accountability and responsibility, enables other actors to be involved in budget process</a:t>
            </a:r>
          </a:p>
          <a:p>
            <a:r>
              <a:rPr lang="en-US" dirty="0"/>
              <a:t>Performance budgeting has noble goals (effectively manage money, incentivize increasing productivity, improve planning and transparency) but often falls short:</a:t>
            </a:r>
          </a:p>
          <a:p>
            <a:pPr lvl="1"/>
            <a:r>
              <a:rPr lang="en-US" dirty="0"/>
              <a:t>Too great of workload associated with proper evaluation</a:t>
            </a:r>
          </a:p>
          <a:p>
            <a:pPr lvl="1"/>
            <a:r>
              <a:rPr lang="en-US" dirty="0"/>
              <a:t>What constitutes a good measure of performance?</a:t>
            </a:r>
          </a:p>
          <a:p>
            <a:pPr lvl="1"/>
            <a:r>
              <a:rPr lang="en-US" dirty="0"/>
              <a:t>No solid empirical evidence that performance budgeting has had a significant impact on agency budgets or their productivity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4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66261"/>
            <a:ext cx="10353761" cy="1086678"/>
          </a:xfrm>
        </p:spPr>
        <p:txBody>
          <a:bodyPr/>
          <a:lstStyle/>
          <a:p>
            <a:r>
              <a:rPr lang="en-US" dirty="0"/>
              <a:t>New Performance 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98" y="1152939"/>
            <a:ext cx="9341454" cy="4552121"/>
          </a:xfrm>
        </p:spPr>
        <p:txBody>
          <a:bodyPr>
            <a:normAutofit/>
          </a:bodyPr>
          <a:lstStyle/>
          <a:p>
            <a:r>
              <a:rPr lang="en-US" dirty="0"/>
              <a:t>Adopt best components of previous models, focus on societal outcomes rather than simple outputs</a:t>
            </a:r>
          </a:p>
          <a:p>
            <a:r>
              <a:rPr lang="en-US" dirty="0"/>
              <a:t>Include detailed strategic plan, quantifiable performance measures, flexible paths of achievement 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Difficult to coordinate measures across agencies</a:t>
            </a:r>
          </a:p>
          <a:p>
            <a:pPr lvl="1"/>
            <a:r>
              <a:rPr lang="en-US" dirty="0"/>
              <a:t>Agencies resent being held accountable for measures beyond their control</a:t>
            </a:r>
          </a:p>
          <a:p>
            <a:pPr lvl="1"/>
            <a:r>
              <a:rPr lang="en-US" dirty="0"/>
              <a:t>Data overload – what to do with it all?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87" y="87593"/>
            <a:ext cx="9861924" cy="948379"/>
          </a:xfrm>
        </p:spPr>
        <p:txBody>
          <a:bodyPr/>
          <a:lstStyle/>
          <a:p>
            <a:r>
              <a:rPr lang="en-US" dirty="0"/>
              <a:t>Game Theory and Public 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87" y="1035972"/>
            <a:ext cx="9365500" cy="46396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Game theory: study of decisions actors make under various conditions and rulesets and impact decisions have on collective results</a:t>
            </a:r>
          </a:p>
          <a:p>
            <a:pPr lvl="1"/>
            <a:r>
              <a:rPr lang="en-US" dirty="0"/>
              <a:t>See the “prisoner’s dilemma”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Agencies and other actors use game-like strategies during budget process through taking advantage of asymmetric information and public emotions</a:t>
            </a:r>
          </a:p>
          <a:p>
            <a:pPr lvl="1"/>
            <a:r>
              <a:rPr lang="en-US" dirty="0"/>
              <a:t>Facing cuts?  Cut popular programs to generate public outcry</a:t>
            </a:r>
          </a:p>
          <a:p>
            <a:pPr lvl="1"/>
            <a:r>
              <a:rPr lang="en-US" dirty="0"/>
              <a:t>Requesting increase?  Round up cost estimates to create budgetary slack</a:t>
            </a:r>
          </a:p>
          <a:p>
            <a:pPr lvl="1"/>
            <a:r>
              <a:rPr lang="en-US" dirty="0"/>
              <a:t>Argue that new program will generate more revenue than it will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A Beautiful Mind - The story of John Forbes Nash Jr">
            <a:extLst>
              <a:ext uri="{FF2B5EF4-FFF2-40B4-BE49-F238E27FC236}">
                <a16:creationId xmlns:a16="http://schemas.microsoft.com/office/drawing/2014/main" id="{421CA34E-1474-4906-8073-37FCA0D3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81" y="1590662"/>
            <a:ext cx="3846947" cy="20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9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1D77-97C3-4BA6-8085-708DE6E7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75" y="134393"/>
            <a:ext cx="9856236" cy="950413"/>
          </a:xfrm>
        </p:spPr>
        <p:txBody>
          <a:bodyPr/>
          <a:lstStyle/>
          <a:p>
            <a:r>
              <a:rPr lang="en-US" dirty="0"/>
              <a:t>Game Theory and Public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8473-D01E-45C8-A083-FA483BC5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882" y="1152833"/>
            <a:ext cx="9856236" cy="4552334"/>
          </a:xfrm>
        </p:spPr>
        <p:txBody>
          <a:bodyPr>
            <a:normAutofit/>
          </a:bodyPr>
          <a:lstStyle/>
          <a:p>
            <a:r>
              <a:rPr lang="en-US" dirty="0"/>
              <a:t>Connection to evolutionary theory. Actors use deception and trickery to manipulate others</a:t>
            </a:r>
          </a:p>
          <a:p>
            <a:pPr lvl="1"/>
            <a:r>
              <a:rPr lang="en-US" dirty="0"/>
              <a:t>Defend budgets by warning of dire consequences</a:t>
            </a:r>
          </a:p>
          <a:p>
            <a:pPr lvl="1"/>
            <a:r>
              <a:rPr lang="en-US" dirty="0"/>
              <a:t>Camouflage money or true purpose of program at first</a:t>
            </a:r>
          </a:p>
          <a:p>
            <a:pPr lvl="1"/>
            <a:r>
              <a:rPr lang="en-US" dirty="0"/>
              <a:t>Put on an impressive display of statistics</a:t>
            </a:r>
          </a:p>
          <a:p>
            <a:pPr lvl="1"/>
            <a:r>
              <a:rPr lang="en-US" dirty="0"/>
              <a:t>Offer up a sacrificial lamb you don’t care about to get what you really want</a:t>
            </a:r>
          </a:p>
          <a:p>
            <a:r>
              <a:rPr lang="en-US" dirty="0"/>
              <a:t>Can budget analysts learn from birds?</a:t>
            </a:r>
          </a:p>
          <a:p>
            <a:pPr lvl="1"/>
            <a:r>
              <a:rPr lang="en-US" dirty="0"/>
              <a:t>Examine world through set of preconceived notions.  Agencies seek to learn the analyst’s filter – what they look for – and adjust accordingly</a:t>
            </a:r>
          </a:p>
          <a:p>
            <a:pPr lvl="1"/>
            <a:r>
              <a:rPr lang="en-US" dirty="0"/>
              <a:t>Analysts must be adaptable, but may be limited by time or poor judgement</a:t>
            </a:r>
          </a:p>
          <a:p>
            <a:pPr lvl="1"/>
            <a:r>
              <a:rPr lang="en-US" dirty="0"/>
              <a:t>If too many agencies use deception, central office may “evolve” to counter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A826-465C-44CE-9BE2-7A2DAE4B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0"/>
            <a:ext cx="10353761" cy="1326321"/>
          </a:xfrm>
        </p:spPr>
        <p:txBody>
          <a:bodyPr/>
          <a:lstStyle/>
          <a:p>
            <a:r>
              <a:rPr lang="en-US" dirty="0"/>
              <a:t>Influences on the 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D195D-BD12-41FF-81D4-F86F90D0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240360"/>
            <a:ext cx="10092601" cy="4724560"/>
          </a:xfrm>
        </p:spPr>
        <p:txBody>
          <a:bodyPr>
            <a:normAutofit/>
          </a:bodyPr>
          <a:lstStyle/>
          <a:p>
            <a:r>
              <a:rPr lang="en-US" dirty="0"/>
              <a:t>Institutional actors (internal factors) appear to have the greatest influence on budget negotiations</a:t>
            </a:r>
          </a:p>
          <a:p>
            <a:pPr lvl="1"/>
            <a:r>
              <a:rPr lang="en-US" dirty="0"/>
              <a:t>Governor’s budget recommendation often sets maximum spending for state agencies based on anticipated revenues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Professional legislatures have greater capacity to be assertive on budgets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Political makeup of legislature and Governor have a strong influence on budgets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External factors are important but on a selective basis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Per capita income has a small negative relationship with agency budgets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Interest groups important when administrative leaders perceive they are important.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68BD-8A31-442A-80F8-2B83167F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70098" cy="1400530"/>
          </a:xfrm>
        </p:spPr>
        <p:txBody>
          <a:bodyPr/>
          <a:lstStyle/>
          <a:p>
            <a:r>
              <a:rPr lang="en-US" dirty="0"/>
              <a:t>Influences on the 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8E8C-635D-439E-B2BB-CBB58B98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42" y="1748351"/>
            <a:ext cx="10515600" cy="4614932"/>
          </a:xfrm>
        </p:spPr>
        <p:txBody>
          <a:bodyPr>
            <a:normAutofit/>
          </a:bodyPr>
          <a:lstStyle/>
          <a:p>
            <a:r>
              <a:rPr lang="en-US" dirty="0"/>
              <a:t>What factors influence agency budget requests?</a:t>
            </a:r>
          </a:p>
          <a:p>
            <a:pPr lvl="1"/>
            <a:r>
              <a:rPr lang="en-US" dirty="0"/>
              <a:t>Generally agreed they are result of interplay among legislators, interest groups, and bureaucrats, but influenced in many different directions</a:t>
            </a:r>
          </a:p>
          <a:p>
            <a:pPr lvl="1"/>
            <a:r>
              <a:rPr lang="en-US" dirty="0"/>
              <a:t>Increasing monitoring ability and professionalization of legislature, as well as vigilance by interest groups, can constrain agency budgets</a:t>
            </a:r>
          </a:p>
          <a:p>
            <a:pPr lvl="1"/>
            <a:r>
              <a:rPr lang="en-US" dirty="0"/>
              <a:t>But more professional legislature may also be better at targeting funding and inserting earmarks</a:t>
            </a:r>
          </a:p>
          <a:p>
            <a:pPr lvl="1"/>
            <a:r>
              <a:rPr lang="en-US" dirty="0"/>
              <a:t>Also constraining requests: gubernatorial involvement, veto powers, inability for agencies to adapt to rapidly changing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36C8-E1B2-4218-98B6-2E20FDD9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16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445C6-4D0B-4EF1-913F-E9A364D7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1"/>
            <a:ext cx="10515600" cy="51944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We’ve talked about “how” to do your job, now let’s talk about the “why” and the context in which budgets are crafted and executed</a:t>
            </a:r>
          </a:p>
          <a:p>
            <a:r>
              <a:rPr lang="en-US" dirty="0"/>
              <a:t>Budgeting is a core function of government – raise revenue and appropriate expenditures</a:t>
            </a:r>
          </a:p>
          <a:p>
            <a:r>
              <a:rPr lang="en-US" dirty="0"/>
              <a:t>The budget document is the most significant indicator of preferred policies by executive and legislative leadership</a:t>
            </a:r>
          </a:p>
          <a:p>
            <a:pPr lvl="1"/>
            <a:r>
              <a:rPr lang="en-US" dirty="0"/>
              <a:t>Crafted by legislators, signed by governors, proposed by agencies, planned and executed by civil servants – all subject to influence</a:t>
            </a:r>
          </a:p>
          <a:p>
            <a:r>
              <a:rPr lang="en-US" dirty="0"/>
              <a:t>Module Overview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History of Public Budgeting in the US and New Mexico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Comparative Budgeting Among States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Aaron </a:t>
            </a:r>
            <a:r>
              <a:rPr lang="en-US" dirty="0" err="1"/>
              <a:t>Wildavsky</a:t>
            </a:r>
            <a:r>
              <a:rPr lang="en-US" dirty="0"/>
              <a:t>, Budgeting Scholar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Budgeting Models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Game Theory and Budgeting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Influences on the Budget Process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5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4A3C-1136-445B-AF09-98784090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23106" cy="1400530"/>
          </a:xfrm>
        </p:spPr>
        <p:txBody>
          <a:bodyPr/>
          <a:lstStyle/>
          <a:p>
            <a:r>
              <a:rPr lang="en-US" dirty="0"/>
              <a:t>Influences on the 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6F457-D44F-464B-9461-3F79A5CA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44" y="1692310"/>
            <a:ext cx="9303233" cy="4384025"/>
          </a:xfrm>
        </p:spPr>
        <p:txBody>
          <a:bodyPr>
            <a:normAutofit/>
          </a:bodyPr>
          <a:lstStyle/>
          <a:p>
            <a:r>
              <a:rPr lang="en-US" dirty="0"/>
              <a:t>The role of bureaucrats in agency requests</a:t>
            </a:r>
          </a:p>
          <a:p>
            <a:pPr lvl="1"/>
            <a:r>
              <a:rPr lang="en-US" dirty="0"/>
              <a:t>Often able to secure a budget larger than is economically efficient because they provide one or more public goods and the legislature is the sole “buyer” of them</a:t>
            </a:r>
          </a:p>
          <a:p>
            <a:pPr lvl="1"/>
            <a:r>
              <a:rPr lang="en-US" dirty="0"/>
              <a:t>Do not act as single hive mind.  Individual reasons for action:</a:t>
            </a:r>
          </a:p>
          <a:p>
            <a:pPr lvl="2"/>
            <a:r>
              <a:rPr lang="en-US" dirty="0"/>
              <a:t>Demonstrate technical competence, seeking to advance personal career</a:t>
            </a:r>
          </a:p>
          <a:p>
            <a:pPr lvl="2"/>
            <a:r>
              <a:rPr lang="en-US" dirty="0"/>
              <a:t>Secure more funding for salaries/raises</a:t>
            </a:r>
          </a:p>
          <a:p>
            <a:pPr lvl="2"/>
            <a:r>
              <a:rPr lang="en-US" dirty="0"/>
              <a:t>Political ideology (Republicans request less than Democrats)</a:t>
            </a:r>
          </a:p>
          <a:p>
            <a:r>
              <a:rPr lang="en-US" dirty="0"/>
              <a:t>Interest group influence positively correlated with agency requests – agencies with strong public support are more confident to request budget expansions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003E-CF7B-4560-9315-26EAE2EF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74" y="107089"/>
            <a:ext cx="8367251" cy="1005021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Conclusion: Implications for Public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DBA4-DA28-40F6-AF04-04F0E25D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59594"/>
            <a:ext cx="10419454" cy="51362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should public administrators react to interest groups advocating for increased agency budgets?</a:t>
            </a:r>
          </a:p>
          <a:p>
            <a:pPr lvl="1"/>
            <a:r>
              <a:rPr lang="en-US" dirty="0"/>
              <a:t>Officially apolitical but surrounded by the politics of their environment - must be keenly aware of it and appropriately responsive  </a:t>
            </a:r>
          </a:p>
          <a:p>
            <a:pPr lvl="1"/>
            <a:r>
              <a:rPr lang="en-US" dirty="0"/>
              <a:t>Understand both the political culture and history of their state as well the ideologies and priorities of elected or appointed leaders</a:t>
            </a:r>
          </a:p>
          <a:p>
            <a:r>
              <a:rPr lang="en-US" dirty="0"/>
              <a:t>Role of budget analysts – You are important, and you’re not just a cog!</a:t>
            </a:r>
          </a:p>
          <a:p>
            <a:pPr lvl="1"/>
            <a:r>
              <a:rPr lang="en-US" dirty="0"/>
              <a:t>Do not operate in a vacuum. Integral cog in the machinery of producing the budget and vital policy.  “Show me your budget, and I’ll tell you what you value.” – Joe Biden</a:t>
            </a:r>
          </a:p>
          <a:p>
            <a:pPr lvl="1"/>
            <a:r>
              <a:rPr lang="en-US" dirty="0"/>
              <a:t>Must fully understand the political world that surrounds them and the myriad factors and forces at work to produce results.  </a:t>
            </a:r>
          </a:p>
          <a:p>
            <a:pPr lvl="1"/>
            <a:r>
              <a:rPr lang="en-US" dirty="0"/>
              <a:t>Balance being properly responsive to will of the electorate while still performing administrative, technical roles of their jobs to the best of their ability</a:t>
            </a:r>
          </a:p>
          <a:p>
            <a:pPr lvl="1"/>
            <a:r>
              <a:rPr lang="en-US" dirty="0"/>
              <a:t>Americans expect well-run, efficient and generous government services but don’t want to pay much for them – this is the balancing act budget administrators constantly grapple with.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72DE1-7ABE-4841-B7C8-91F613F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788E-FAD5-4314-8285-2826B0C4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0211"/>
            <a:ext cx="10353761" cy="986590"/>
          </a:xfrm>
        </p:spPr>
        <p:txBody>
          <a:bodyPr/>
          <a:lstStyle/>
          <a:p>
            <a:r>
              <a:rPr lang="en-US" dirty="0"/>
              <a:t>Final exam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475C-E7DA-40C0-BE6A-DD50BA62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10353762" cy="4724399"/>
          </a:xfrm>
        </p:spPr>
        <p:txBody>
          <a:bodyPr>
            <a:normAutofit/>
          </a:bodyPr>
          <a:lstStyle/>
          <a:p>
            <a:r>
              <a:rPr lang="en-US" dirty="0"/>
              <a:t>Final exam as a Word document will be emailed to all course participants</a:t>
            </a:r>
          </a:p>
          <a:p>
            <a:r>
              <a:rPr lang="en-US" dirty="0"/>
              <a:t>To receive a course completion certificate, complete and return to </a:t>
            </a:r>
            <a:r>
              <a:rPr lang="en-US" dirty="0">
                <a:hlinkClick r:id="rId2"/>
              </a:rPr>
              <a:t>Andrew.miner@state.nm.us</a:t>
            </a:r>
            <a:r>
              <a:rPr lang="en-US" dirty="0"/>
              <a:t> by 5:00 PM on Friday, June 11.</a:t>
            </a:r>
          </a:p>
          <a:p>
            <a:r>
              <a:rPr lang="en-US" dirty="0"/>
              <a:t>Exam contents</a:t>
            </a:r>
          </a:p>
          <a:p>
            <a:pPr lvl="1"/>
            <a:r>
              <a:rPr lang="en-US" dirty="0"/>
              <a:t>15 multiple choice questions, 5 questions each from Modules 1-3.  Get 10 of 15 correct to pass</a:t>
            </a:r>
          </a:p>
          <a:p>
            <a:pPr lvl="1"/>
            <a:r>
              <a:rPr lang="en-US" dirty="0"/>
              <a:t>5 ungraded questions related to course feedback</a:t>
            </a:r>
          </a:p>
          <a:p>
            <a:r>
              <a:rPr lang="en-US" dirty="0"/>
              <a:t>If you don’t want a certificate, you can complete just the feedback section or email me any comments directly.  Your feedback is very important and will help shape this course in future years.</a:t>
            </a:r>
          </a:p>
          <a:p>
            <a:pPr marL="0" indent="0" algn="ctr">
              <a:buNone/>
            </a:pPr>
            <a:r>
              <a:rPr lang="en-US" dirty="0">
                <a:latin typeface="Goudy Stout" panose="0202090407030B020401" pitchFamily="18" charset="0"/>
              </a:rPr>
              <a:t>Thank you for participating!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7144-5822-473E-8E4E-B1A915DE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67E8-B96E-42E1-AD0A-0DD326C3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module 4: budgeting history and scholarship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E69A7-5C22-46A5-AB06-51D6485C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High Quality Questions to help you achieve success - Go MAD Thinking">
            <a:extLst>
              <a:ext uri="{FF2B5EF4-FFF2-40B4-BE49-F238E27FC236}">
                <a16:creationId xmlns:a16="http://schemas.microsoft.com/office/drawing/2014/main" id="{02170EE5-B14F-4434-8007-151C9D871A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65" y="1935921"/>
            <a:ext cx="5674269" cy="2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ACB6-F6C7-403B-B780-0A013A64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8474"/>
            <a:ext cx="10946121" cy="1177299"/>
          </a:xfrm>
        </p:spPr>
        <p:txBody>
          <a:bodyPr>
            <a:normAutofit/>
          </a:bodyPr>
          <a:lstStyle/>
          <a:p>
            <a:r>
              <a:rPr lang="en-US" dirty="0"/>
              <a:t>History of Public Budgeting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F16E-901E-4CD1-A379-9F5F4AC4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1098"/>
            <a:ext cx="10164244" cy="48473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Marked by struggle between legislatures controlling the purse strings and executive authority seeking to maximize its power</a:t>
            </a:r>
          </a:p>
          <a:p>
            <a:r>
              <a:rPr lang="en-US" dirty="0"/>
              <a:t>Prior to the American Revolution</a:t>
            </a:r>
          </a:p>
          <a:p>
            <a:pPr lvl="1"/>
            <a:r>
              <a:rPr lang="en-US" dirty="0"/>
              <a:t>Colonial legislatures tried to control governors through fiscal restraints such as requiring taxes and salaries to be renewed annually</a:t>
            </a:r>
          </a:p>
          <a:p>
            <a:pPr lvl="1"/>
            <a:r>
              <a:rPr lang="en-US" dirty="0"/>
              <a:t>Stamp Act, etc. were attempts by Parliament to free appointed governors from colonial legislative control</a:t>
            </a:r>
          </a:p>
          <a:p>
            <a:r>
              <a:rPr lang="en-US" dirty="0"/>
              <a:t>First US budget, 1789: One page long and $689,000 (about $20.3 million today)</a:t>
            </a:r>
          </a:p>
          <a:p>
            <a:r>
              <a:rPr lang="en-US" dirty="0"/>
              <a:t>Congress dominated the budget process for the first century of U.S. history</a:t>
            </a:r>
          </a:p>
          <a:p>
            <a:pPr lvl="1"/>
            <a:r>
              <a:rPr lang="en-US" dirty="0"/>
              <a:t>Line-item advocates won out over Federalists who wanted agencies to have broad spending power</a:t>
            </a:r>
          </a:p>
          <a:p>
            <a:pPr lvl="1"/>
            <a:r>
              <a:rPr lang="en-US" dirty="0"/>
              <a:t>Over time agencies gradually increased their power, such as ability to transfer funds from one purpose to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1F4-5258-4D23-8EE4-1F3C6F74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88" y="163226"/>
            <a:ext cx="10916624" cy="1400530"/>
          </a:xfrm>
        </p:spPr>
        <p:txBody>
          <a:bodyPr/>
          <a:lstStyle/>
          <a:p>
            <a:r>
              <a:rPr lang="en-US" dirty="0"/>
              <a:t>History of Public Budgeting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C981-E66B-4F93-83F8-D3DE5C6BB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372" y="1111480"/>
            <a:ext cx="10515600" cy="5136920"/>
          </a:xfrm>
        </p:spPr>
        <p:txBody>
          <a:bodyPr>
            <a:normAutofit/>
          </a:bodyPr>
          <a:lstStyle/>
          <a:p>
            <a:r>
              <a:rPr lang="en-US" dirty="0"/>
              <a:t>Careful balancing act between political groups</a:t>
            </a:r>
          </a:p>
          <a:p>
            <a:pPr lvl="1"/>
            <a:r>
              <a:rPr lang="en-US" dirty="0"/>
              <a:t>Federalists (Hamilton) wanted deficit spending for internal improvements, allied with Whig industrialists who would impose high tariffs for this purpose</a:t>
            </a:r>
          </a:p>
          <a:p>
            <a:pPr lvl="1"/>
            <a:r>
              <a:rPr lang="en-US" dirty="0"/>
              <a:t>Jeffersonians: deficit spending gave too much power to the central government, interest payments redistributed wealth from poor to rich</a:t>
            </a:r>
          </a:p>
          <a:p>
            <a:pPr lvl="1"/>
            <a:r>
              <a:rPr lang="en-US" dirty="0"/>
              <a:t>Slow growing, balanced budget was the general result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Civil War: financial controls went out the window and were difficult to reimpose afterward</a:t>
            </a:r>
          </a:p>
          <a:p>
            <a:pPr lvl="1"/>
            <a:r>
              <a:rPr lang="en-US" dirty="0"/>
              <a:t>Presidents gained more discretion over funding, agencies demanded it</a:t>
            </a:r>
          </a:p>
          <a:p>
            <a:pPr lvl="1"/>
            <a:r>
              <a:rPr lang="en-US" dirty="0"/>
              <a:t>“Iron triangles” among agencies, public stakeholders, and Congressional allies begin to form – insider access wins the day.  Eventually: military-industrial complex that Eisenhower warned about in 1961 farewell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person, outdoor, posing&#10;&#10;Description automatically generated">
            <a:extLst>
              <a:ext uri="{FF2B5EF4-FFF2-40B4-BE49-F238E27FC236}">
                <a16:creationId xmlns:a16="http://schemas.microsoft.com/office/drawing/2014/main" id="{FDBB54A9-9BD9-4E02-ACCB-13CEDA69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182"/>
            <a:ext cx="1925352" cy="12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0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6EF9-15AC-4A41-9C59-F4778784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10" y="351182"/>
            <a:ext cx="10872379" cy="1020418"/>
          </a:xfrm>
        </p:spPr>
        <p:txBody>
          <a:bodyPr/>
          <a:lstStyle/>
          <a:p>
            <a:r>
              <a:rPr lang="en-US" dirty="0"/>
              <a:t>History of Public Budgeting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C5BEE-6C83-4F8A-A501-4791A857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10515600" cy="5185448"/>
          </a:xfrm>
        </p:spPr>
        <p:txBody>
          <a:bodyPr>
            <a:normAutofit/>
          </a:bodyPr>
          <a:lstStyle/>
          <a:p>
            <a:r>
              <a:rPr lang="en-US" dirty="0"/>
              <a:t>Progressive Era, 1900-1920</a:t>
            </a:r>
          </a:p>
          <a:p>
            <a:pPr lvl="1"/>
            <a:r>
              <a:rPr lang="en-US" dirty="0"/>
              <a:t>Party boss system fostered widespread corruption and waste in city governments, which spurred budget reforms for transparency</a:t>
            </a:r>
          </a:p>
          <a:p>
            <a:pPr lvl="1"/>
            <a:r>
              <a:rPr lang="en-US" dirty="0"/>
              <a:t>Progressive reformers applied scientific method to create unbiased, practical system of appropriating funds</a:t>
            </a:r>
          </a:p>
          <a:p>
            <a:pPr lvl="1"/>
            <a:r>
              <a:rPr lang="en-US" dirty="0"/>
              <a:t>Reformers believed budgeting should be left to administrators divorced from politics</a:t>
            </a:r>
          </a:p>
          <a:p>
            <a:pPr lvl="1"/>
            <a:r>
              <a:rPr lang="en-US" dirty="0"/>
              <a:t>Politics vs Administration dichotomy – how responsive should budget administrators be to public demands?</a:t>
            </a:r>
          </a:p>
          <a:p>
            <a:r>
              <a:rPr lang="en-US" dirty="0"/>
              <a:t>Large WWI debt prompted Congress to reform</a:t>
            </a:r>
          </a:p>
          <a:p>
            <a:pPr lvl="1"/>
            <a:r>
              <a:rPr lang="en-US" dirty="0"/>
              <a:t>1921 Budget and Accounting Act established modern executive budget process, Bureau of the Budget (become OMB), gave President much larger control over agency budgets</a:t>
            </a:r>
          </a:p>
          <a:p>
            <a:pPr lvl="1"/>
            <a:r>
              <a:rPr lang="en-US" dirty="0"/>
              <a:t>Most modern state budget processes follow this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4836-22F9-44A1-B9FF-A2C0210A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151096"/>
            <a:ext cx="10631452" cy="917008"/>
          </a:xfrm>
        </p:spPr>
        <p:txBody>
          <a:bodyPr>
            <a:normAutofit/>
          </a:bodyPr>
          <a:lstStyle/>
          <a:p>
            <a:r>
              <a:rPr lang="en-US" dirty="0"/>
              <a:t>Further budget reforms</a:t>
            </a:r>
            <a:endParaRPr lang="en-US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E90A-6941-479F-B891-CF79C0E4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51" y="1068105"/>
            <a:ext cx="11017313" cy="53881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of Performance Budgeting in 1940s-1950s</a:t>
            </a:r>
          </a:p>
          <a:p>
            <a:pPr lvl="1"/>
            <a:r>
              <a:rPr lang="en-US" dirty="0"/>
              <a:t>Response to growth in federal government after New Deal and WWII</a:t>
            </a:r>
          </a:p>
          <a:p>
            <a:pPr lvl="1"/>
            <a:r>
              <a:rPr lang="en-US" dirty="0"/>
              <a:t>Design budgets that achieve program objectives as efficiently as possible</a:t>
            </a:r>
          </a:p>
          <a:p>
            <a:r>
              <a:rPr lang="en-US" dirty="0"/>
              <a:t>Congress attempts to reassert control</a:t>
            </a:r>
          </a:p>
          <a:p>
            <a:pPr lvl="1"/>
            <a:r>
              <a:rPr lang="en-US" dirty="0"/>
              <a:t>1974 Congressional Budget and Impoundment Act created more budget committees and Congressional Budget Office as counterweight to OMB (in NM: LFC to SBD)</a:t>
            </a:r>
          </a:p>
          <a:p>
            <a:pPr lvl="1"/>
            <a:r>
              <a:rPr lang="en-US" dirty="0"/>
              <a:t>1985 Emergency Deficit Control Act: set deficit reduction goals for each year, which were missed</a:t>
            </a:r>
          </a:p>
          <a:p>
            <a:pPr lvl="1"/>
            <a:r>
              <a:rPr lang="en-US" dirty="0"/>
              <a:t>1990 Budget Enforcement Act: replaced deficit reduction targets with pay-as-you-go requirements (any new spending must not adversely affect the deficit)</a:t>
            </a:r>
          </a:p>
          <a:p>
            <a:r>
              <a:rPr lang="en-US" dirty="0"/>
              <a:t>Today: Occasional attempts at austerity followed by massive spending increases or revenue cutbacks.  Budget gridlock often results in lurching forward through continuing resolutions</a:t>
            </a:r>
          </a:p>
          <a:p>
            <a:pPr lvl="1"/>
            <a:r>
              <a:rPr lang="en-US" dirty="0"/>
              <a:t>Last balanced budgets passed in late ‘90s</a:t>
            </a:r>
          </a:p>
          <a:p>
            <a:pPr lvl="1"/>
            <a:r>
              <a:rPr lang="en-US" dirty="0"/>
              <a:t>Growth in entitlement (formula-driven) spending</a:t>
            </a:r>
          </a:p>
          <a:p>
            <a:pPr lvl="1"/>
            <a:r>
              <a:rPr lang="en-US" dirty="0"/>
              <a:t>Bush and Trump tax cuts</a:t>
            </a:r>
          </a:p>
          <a:p>
            <a:pPr lvl="1"/>
            <a:r>
              <a:rPr lang="en-US" dirty="0"/>
              <a:t>War on Terror, 2001-??</a:t>
            </a:r>
          </a:p>
          <a:p>
            <a:pPr lvl="1"/>
            <a:r>
              <a:rPr lang="en-US" dirty="0"/>
              <a:t>Great Recession (ARRA) and COVID (CARES Act, ARPA)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6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A5B1-6AF1-46C1-922F-4F121CAB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4557"/>
            <a:ext cx="10353761" cy="1326321"/>
          </a:xfrm>
        </p:spPr>
        <p:txBody>
          <a:bodyPr/>
          <a:lstStyle/>
          <a:p>
            <a:r>
              <a:rPr lang="en-US" dirty="0"/>
              <a:t>Modern Challenges to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981A-1970-42AE-B431-1A42F2AF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64" y="1526968"/>
            <a:ext cx="10677621" cy="4721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Earmarks</a:t>
            </a:r>
          </a:p>
          <a:p>
            <a:pPr lvl="1"/>
            <a:r>
              <a:rPr lang="en-US" dirty="0"/>
              <a:t>Increased dramatically in 20</a:t>
            </a:r>
            <a:r>
              <a:rPr lang="en-US" baseline="30000" dirty="0"/>
              <a:t>th</a:t>
            </a:r>
            <a:r>
              <a:rPr lang="en-US" dirty="0"/>
              <a:t> century as legislators fought back against increased agency budget authority and directed funds to specific projects</a:t>
            </a:r>
          </a:p>
          <a:p>
            <a:pPr lvl="1"/>
            <a:r>
              <a:rPr lang="en-US" dirty="0"/>
              <a:t>External actors including interest groups reap rich rewards through earmarks</a:t>
            </a:r>
          </a:p>
          <a:p>
            <a:pPr lvl="1"/>
            <a:r>
              <a:rPr lang="en-US" dirty="0"/>
              <a:t>“Pork barrel politics” or “bringing home the goods” to make deals and get budgets done?</a:t>
            </a:r>
          </a:p>
          <a:p>
            <a:r>
              <a:rPr lang="en-US" dirty="0"/>
              <a:t>Contracts</a:t>
            </a:r>
          </a:p>
          <a:p>
            <a:pPr lvl="1"/>
            <a:r>
              <a:rPr lang="en-US" dirty="0"/>
              <a:t>“Run government like a business” by farming out work to ever-increasing number of contractors who compete for government funds</a:t>
            </a:r>
          </a:p>
          <a:p>
            <a:pPr lvl="1"/>
            <a:r>
              <a:rPr lang="en-US" dirty="0"/>
              <a:t>Salaries and overhead costs are actually often much higher than government workers</a:t>
            </a:r>
          </a:p>
          <a:p>
            <a:pPr lvl="1"/>
            <a:r>
              <a:rPr lang="en-US" dirty="0"/>
              <a:t>Competition for contracts has declined, accountability is lacking</a:t>
            </a:r>
          </a:p>
          <a:p>
            <a:pPr lvl="1"/>
            <a:r>
              <a:rPr lang="en-US" dirty="0"/>
              <a:t>Size of federal contractor workforce: 80% of IT staff, 90% of all Department of Energy operations (including Los Alamos and Sandia).  Federal contractors are a “shadow workforce” of up to 7.5 million people, compared to 2.1 million actual federal employees (besides the military and USPS)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0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0481-06C2-4959-914A-315F5AAE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8658"/>
            <a:ext cx="10353761" cy="1326321"/>
          </a:xfrm>
        </p:spPr>
        <p:txBody>
          <a:bodyPr/>
          <a:lstStyle/>
          <a:p>
            <a:r>
              <a:rPr lang="en-US" dirty="0"/>
              <a:t>U.S. Budgeting History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DB5C-82B7-4F3C-8E0E-BDEA7472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5561"/>
            <a:ext cx="10353762" cy="40656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Despite many conflicts among differing groups, traditional budget process served US well for almost 200 years</a:t>
            </a:r>
          </a:p>
          <a:p>
            <a:pPr lvl="1"/>
            <a:r>
              <a:rPr lang="en-US" dirty="0"/>
              <a:t>Growth of entitlement and deficit spending has greatly complicated matters</a:t>
            </a:r>
          </a:p>
          <a:p>
            <a:pPr lvl="1"/>
            <a:r>
              <a:rPr lang="en-US" dirty="0"/>
              <a:t>“Entitlement” = formula-driven mandatory spending, no connotations in original meaning</a:t>
            </a:r>
          </a:p>
          <a:p>
            <a:endParaRPr lang="en-US" dirty="0"/>
          </a:p>
          <a:p>
            <a:r>
              <a:rPr lang="en-US" dirty="0"/>
              <a:t>Reforms have attempted to be large in scope but only small, gradual steps have been achieved.</a:t>
            </a:r>
          </a:p>
          <a:p>
            <a:pPr lvl="1"/>
            <a:r>
              <a:rPr lang="en-US" dirty="0"/>
              <a:t>Limited by politics and (in 20</a:t>
            </a:r>
            <a:r>
              <a:rPr lang="en-US" baseline="30000" dirty="0"/>
              <a:t>th</a:t>
            </a:r>
            <a:r>
              <a:rPr lang="en-US" dirty="0"/>
              <a:t> century) large growth in entitlement spending.</a:t>
            </a:r>
          </a:p>
          <a:p>
            <a:pPr lvl="1"/>
            <a:endParaRPr lang="en-US" dirty="0"/>
          </a:p>
          <a:p>
            <a:r>
              <a:rPr lang="en-US" dirty="0"/>
              <a:t>Budget itself grew very incrementally from 1971-2010, with only spikes in response to major events – Civil War, Great Depression, WWII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14DFCF-227A-4DC3-87B8-641F6911F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2E2D-CE82-4E35-B072-6F1D6230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545"/>
            <a:ext cx="10353761" cy="708081"/>
          </a:xfrm>
        </p:spPr>
        <p:txBody>
          <a:bodyPr/>
          <a:lstStyle/>
          <a:p>
            <a:r>
              <a:rPr lang="en-US" dirty="0"/>
              <a:t>Budgeting history in New </a:t>
            </a:r>
            <a:r>
              <a:rPr lang="en-US" dirty="0" err="1"/>
              <a:t>mexico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0D6B-E62E-4B88-9E45-8EF4E3A6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622852"/>
            <a:ext cx="11290852" cy="60562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budgeting process has been much the same throughout NM history</a:t>
            </a:r>
          </a:p>
          <a:p>
            <a:r>
              <a:rPr lang="en-US" dirty="0"/>
              <a:t>Similar contests between the executive and legislative branches over control of the budget have played out in New Mexico</a:t>
            </a:r>
          </a:p>
          <a:p>
            <a:r>
              <a:rPr lang="en-US" dirty="0"/>
              <a:t>Debates over use of and reliance on oil and gas revenue (land grant permanent fund)</a:t>
            </a:r>
          </a:p>
          <a:p>
            <a:r>
              <a:rPr lang="en-US" dirty="0"/>
              <a:t>Consolidation of expenditure categories</a:t>
            </a:r>
          </a:p>
          <a:p>
            <a:pPr lvl="1"/>
            <a:r>
              <a:rPr lang="en-US" dirty="0"/>
              <a:t>Expenditures were formerly more specifically defined in the GAA, such as travel, supplies and materials, and maintenance and repairs</a:t>
            </a:r>
          </a:p>
          <a:p>
            <a:pPr lvl="1"/>
            <a:r>
              <a:rPr lang="en-US" dirty="0"/>
              <a:t>Adoption of AGA in 1999 - performance measures are added to GAA in 2002, but expenditure categories are reduced and consolidated in 2001</a:t>
            </a:r>
          </a:p>
          <a:p>
            <a:r>
              <a:rPr lang="en-US" dirty="0"/>
              <a:t>“Junior” budget bills – a recent development, here to stay?</a:t>
            </a:r>
          </a:p>
          <a:p>
            <a:pPr lvl="1"/>
            <a:r>
              <a:rPr lang="en-US" dirty="0"/>
              <a:t>Supplemental budget bills containing a variety of appropriations for many state agencies at the wish of legislators</a:t>
            </a:r>
          </a:p>
          <a:p>
            <a:pPr lvl="1"/>
            <a:r>
              <a:rPr lang="en-US" dirty="0"/>
              <a:t>Constitution limits GAA appropriations to those expenditures required under existing law</a:t>
            </a:r>
          </a:p>
          <a:p>
            <a:pPr lvl="1"/>
            <a:r>
              <a:rPr lang="en-US" dirty="0"/>
              <a:t>Legislators responding to voters and interests or an unnecessary complication of the budget process?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B04D0-B893-4DAD-841D-2DE2E082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DFCF-227A-4DC3-87B8-641F6911F78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Text, icon&#10;&#10;Description automatically generated">
            <a:extLst>
              <a:ext uri="{FF2B5EF4-FFF2-40B4-BE49-F238E27FC236}">
                <a16:creationId xmlns:a16="http://schemas.microsoft.com/office/drawing/2014/main" id="{5325D472-64AC-420F-B2EB-3A4510C84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64143" y="60545"/>
            <a:ext cx="966365" cy="10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FFFFFF"/>
      </a:dk1>
      <a:lt1>
        <a:sysClr val="window" lastClr="000000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B4573CE7E7748835A1692AB0B37B1" ma:contentTypeVersion="9" ma:contentTypeDescription="Create a new document." ma:contentTypeScope="" ma:versionID="eea773aaa49d2e5bb66eccb3eb3c1806">
  <xsd:schema xmlns:xsd="http://www.w3.org/2001/XMLSchema" xmlns:xs="http://www.w3.org/2001/XMLSchema" xmlns:p="http://schemas.microsoft.com/office/2006/metadata/properties" xmlns:ns2="818dc727-8c08-46ce-877c-be860f388b89" xmlns:ns3="99f6ec69-0d2e-470e-abce-bda4b6434456" targetNamespace="http://schemas.microsoft.com/office/2006/metadata/properties" ma:root="true" ma:fieldsID="f32b1e58d481f0dec78a750ce3f72d85" ns2:_="" ns3:_="">
    <xsd:import namespace="818dc727-8c08-46ce-877c-be860f388b89"/>
    <xsd:import namespace="99f6ec69-0d2e-470e-abce-bda4b64344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dc727-8c08-46ce-877c-be860f388b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6ec69-0d2e-470e-abce-bda4b6434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B355E6-D9C3-4858-A370-904556AA8AAF}"/>
</file>

<file path=customXml/itemProps2.xml><?xml version="1.0" encoding="utf-8"?>
<ds:datastoreItem xmlns:ds="http://schemas.openxmlformats.org/officeDocument/2006/customXml" ds:itemID="{59345870-080F-4649-A203-F8583C8959C7}"/>
</file>

<file path=customXml/itemProps3.xml><?xml version="1.0" encoding="utf-8"?>
<ds:datastoreItem xmlns:ds="http://schemas.openxmlformats.org/officeDocument/2006/customXml" ds:itemID="{1B49000A-3CCE-43C1-AA0B-591E9F09CDBB}"/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1665</TotalTime>
  <Words>2676</Words>
  <Application>Microsoft Office PowerPoint</Application>
  <PresentationFormat>Widescreen</PresentationFormat>
  <Paragraphs>232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Goudy Stout</vt:lpstr>
      <vt:lpstr>Rockwell</vt:lpstr>
      <vt:lpstr>Damask</vt:lpstr>
      <vt:lpstr>Budget Boot camp module 4: budgeting history and scholarship</vt:lpstr>
      <vt:lpstr>Introduction</vt:lpstr>
      <vt:lpstr>History of Public Budgeting in the U.S.</vt:lpstr>
      <vt:lpstr>History of Public Budgeting in the U.S.</vt:lpstr>
      <vt:lpstr>History of Public Budgeting in the U.S.</vt:lpstr>
      <vt:lpstr>Further budget reforms</vt:lpstr>
      <vt:lpstr>Modern Challenges to Budgeting</vt:lpstr>
      <vt:lpstr>U.S. Budgeting History Conclusion</vt:lpstr>
      <vt:lpstr>Budgeting history in New mexico</vt:lpstr>
      <vt:lpstr>Comparative budgeting among states</vt:lpstr>
      <vt:lpstr>Comparative budgeting among states </vt:lpstr>
      <vt:lpstr>Budgeting scholarship: Aaron Wildavsky</vt:lpstr>
      <vt:lpstr>Budgeting scholarship: Aaron Wildavsky</vt:lpstr>
      <vt:lpstr>Budgeting Models</vt:lpstr>
      <vt:lpstr>New Performance Budgeting</vt:lpstr>
      <vt:lpstr>Game Theory and Public Budgeting</vt:lpstr>
      <vt:lpstr>Game Theory and Public Budgeting</vt:lpstr>
      <vt:lpstr>Influences on the Budget Process</vt:lpstr>
      <vt:lpstr>Influences on the budget process</vt:lpstr>
      <vt:lpstr>Influences on the budget process</vt:lpstr>
      <vt:lpstr>Conclusion: Implications for Public Administrators</vt:lpstr>
      <vt:lpstr>Final exam instructions</vt:lpstr>
      <vt:lpstr>End of module 4: budgeting history and scholarship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Contributing to Interest Group Influence on Agency Budgets: A Case Study Analysis of Four States  Dissertation Proposal</dc:title>
  <dc:creator>Andy Miner</dc:creator>
  <cp:lastModifiedBy>Miner, Andrew, DFA</cp:lastModifiedBy>
  <cp:revision>113</cp:revision>
  <cp:lastPrinted>2018-02-05T18:15:11Z</cp:lastPrinted>
  <dcterms:created xsi:type="dcterms:W3CDTF">2018-01-31T13:49:24Z</dcterms:created>
  <dcterms:modified xsi:type="dcterms:W3CDTF">2021-06-03T22:47:46Z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0x010100D5BB4573CE7E7748835A1692AB0B37B1</vt:lpwstr>
  </property>
</Properties>
</file>